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0" r:id="rId3"/>
    <p:sldId id="266" r:id="rId4"/>
    <p:sldId id="332" r:id="rId5"/>
    <p:sldId id="294" r:id="rId6"/>
    <p:sldId id="298" r:id="rId7"/>
    <p:sldId id="299" r:id="rId8"/>
    <p:sldId id="300" r:id="rId9"/>
    <p:sldId id="301" r:id="rId10"/>
    <p:sldId id="302" r:id="rId11"/>
    <p:sldId id="304" r:id="rId12"/>
    <p:sldId id="293" r:id="rId13"/>
    <p:sldId id="303" r:id="rId14"/>
    <p:sldId id="305" r:id="rId15"/>
    <p:sldId id="308" r:id="rId16"/>
    <p:sldId id="310" r:id="rId17"/>
    <p:sldId id="309" r:id="rId18"/>
    <p:sldId id="333" r:id="rId19"/>
    <p:sldId id="313" r:id="rId20"/>
    <p:sldId id="319" r:id="rId21"/>
    <p:sldId id="314" r:id="rId22"/>
    <p:sldId id="315" r:id="rId23"/>
    <p:sldId id="316" r:id="rId24"/>
    <p:sldId id="317" r:id="rId25"/>
    <p:sldId id="318" r:id="rId26"/>
    <p:sldId id="320" r:id="rId27"/>
    <p:sldId id="292" r:id="rId28"/>
    <p:sldId id="334" r:id="rId29"/>
    <p:sldId id="270" r:id="rId30"/>
    <p:sldId id="321" r:id="rId31"/>
    <p:sldId id="325" r:id="rId32"/>
    <p:sldId id="327" r:id="rId33"/>
    <p:sldId id="329" r:id="rId34"/>
    <p:sldId id="291" r:id="rId35"/>
    <p:sldId id="331" r:id="rId36"/>
    <p:sldId id="335" r:id="rId37"/>
    <p:sldId id="343" r:id="rId38"/>
    <p:sldId id="336" r:id="rId39"/>
    <p:sldId id="345" r:id="rId40"/>
    <p:sldId id="337" r:id="rId41"/>
    <p:sldId id="339" r:id="rId42"/>
    <p:sldId id="344" r:id="rId43"/>
    <p:sldId id="340" r:id="rId44"/>
    <p:sldId id="295" r:id="rId45"/>
    <p:sldId id="265" r:id="rId46"/>
    <p:sldId id="341" r:id="rId47"/>
    <p:sldId id="342" r:id="rId48"/>
    <p:sldId id="288" r:id="rId49"/>
  </p:sldIdLst>
  <p:sldSz cx="9144000" cy="6858000" type="screen4x3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5125" userDrawn="1">
          <p15:clr>
            <a:srgbClr val="A4A3A4"/>
          </p15:clr>
        </p15:guide>
        <p15:guide id="3" pos="1519" userDrawn="1">
          <p15:clr>
            <a:srgbClr val="A4A3A4"/>
          </p15:clr>
        </p15:guide>
        <p15:guide id="5" orient="horz" pos="1185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D7D31"/>
    <a:srgbClr val="F09E67"/>
    <a:srgbClr val="7C233E"/>
    <a:srgbClr val="FFFFFF"/>
    <a:srgbClr val="F6C2D1"/>
    <a:srgbClr val="E96188"/>
    <a:srgbClr val="CD1D4F"/>
    <a:srgbClr val="EDD6D5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94700" autoAdjust="0"/>
  </p:normalViewPr>
  <p:slideViewPr>
    <p:cSldViewPr snapToGrid="0" showGuides="1">
      <p:cViewPr varScale="1">
        <p:scale>
          <a:sx n="110" d="100"/>
          <a:sy n="110" d="100"/>
        </p:scale>
        <p:origin x="1800" y="102"/>
      </p:cViewPr>
      <p:guideLst>
        <p:guide orient="horz" pos="255"/>
        <p:guide pos="5125"/>
        <p:guide pos="1519"/>
        <p:guide orient="horz" pos="1185"/>
        <p:guide orient="horz" pos="2319"/>
        <p:guide orient="horz" pos="32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mcrc\&#20010;&#20154;&#25991;&#20214;&#22841;\2015-&#33298;&#20426;\00-&#27605;&#19994;&#35774;&#35745;\09-&#20854;&#20182;\&#20912;&#21402;&#26631;&#23450;&#19982;&#27700;&#33180;&#26631;&#23450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mcrc\&#20010;&#20154;&#25991;&#20214;&#22841;\2015-&#33298;&#20426;\00-&#27605;&#19994;&#35774;&#35745;\09-&#20854;&#20182;\&#20912;&#21402;&#26631;&#23450;&#19982;&#27700;&#33180;&#26631;&#23450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zh-CN" sz="1200" b="1" i="0" u="none" strike="noStrike" kern="1200" cap="all" spc="120" normalizeH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000" b="1" i="0" u="none" strike="noStrike" kern="1200" cap="all" spc="120" normalizeH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rPr>
              <a:t>积水、积冰厚度</a:t>
            </a:r>
            <a:r>
              <a:rPr lang="en-US" altLang="zh-CN" sz="1000" b="1" i="0" u="none" strike="noStrike" kern="1200" cap="all" spc="120" normalizeH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rPr>
              <a:t>-</a:t>
            </a:r>
            <a:r>
              <a:rPr lang="zh-CN" altLang="en-US" sz="1000" b="1" i="0" u="none" strike="noStrike" kern="1200" cap="all" spc="120" normalizeH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rPr>
              <a:t>频率仿真结果曲线图</a:t>
            </a:r>
            <a:endParaRPr lang="zh-CN" sz="1000" b="1" i="0" u="none" strike="noStrike" kern="1200" cap="all" spc="120" normalizeH="0" baseline="0" dirty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endParaRPr>
          </a:p>
        </c:rich>
      </c:tx>
      <c:layout>
        <c:manualLayout>
          <c:xMode val="edge"/>
          <c:yMode val="edge"/>
          <c:x val="0.13094627496539452"/>
          <c:y val="4.55525851390967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zh-CN" sz="1200" b="1" i="0" u="none" strike="noStrike" kern="1200" cap="all" spc="120" normalizeH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12990749209017205"/>
          <c:y val="0.14664405377357134"/>
          <c:w val="0.82731427849801098"/>
          <c:h val="0.67125619921663904"/>
        </c:manualLayout>
      </c:layout>
      <c:scatterChart>
        <c:scatterStyle val="smoothMarker"/>
        <c:varyColors val="0"/>
        <c:ser>
          <c:idx val="0"/>
          <c:order val="0"/>
          <c:tx>
            <c:v>积水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Sheet4!$A$1:$A$9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Sheet4!$B$1:$B$9</c:f>
              <c:numCache>
                <c:formatCode>General</c:formatCode>
                <c:ptCount val="9"/>
                <c:pt idx="0">
                  <c:v>13.5</c:v>
                </c:pt>
                <c:pt idx="1">
                  <c:v>13.25</c:v>
                </c:pt>
                <c:pt idx="2">
                  <c:v>12.9</c:v>
                </c:pt>
                <c:pt idx="3">
                  <c:v>12.65</c:v>
                </c:pt>
                <c:pt idx="4">
                  <c:v>12.2</c:v>
                </c:pt>
                <c:pt idx="5">
                  <c:v>12.05</c:v>
                </c:pt>
                <c:pt idx="6">
                  <c:v>11.9</c:v>
                </c:pt>
                <c:pt idx="7">
                  <c:v>11.75</c:v>
                </c:pt>
                <c:pt idx="8">
                  <c:v>11.65</c:v>
                </c:pt>
              </c:numCache>
            </c:numRef>
          </c:yVal>
          <c:smooth val="1"/>
        </c:ser>
        <c:ser>
          <c:idx val="1"/>
          <c:order val="1"/>
          <c:tx>
            <c:v>积冰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Sheet4!$A$1:$A$9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Sheet4!$E$1:$E$9</c:f>
              <c:numCache>
                <c:formatCode>General</c:formatCode>
                <c:ptCount val="9"/>
                <c:pt idx="0">
                  <c:v>13.848000000000001</c:v>
                </c:pt>
                <c:pt idx="1">
                  <c:v>13.904999999999999</c:v>
                </c:pt>
                <c:pt idx="2">
                  <c:v>15.878</c:v>
                </c:pt>
                <c:pt idx="3">
                  <c:v>18.884</c:v>
                </c:pt>
                <c:pt idx="4">
                  <c:v>26.611999999999998</c:v>
                </c:pt>
                <c:pt idx="5">
                  <c:v>29.771000000000001</c:v>
                </c:pt>
                <c:pt idx="6">
                  <c:v>32.453000000000003</c:v>
                </c:pt>
                <c:pt idx="7">
                  <c:v>34.651000000000003</c:v>
                </c:pt>
                <c:pt idx="8">
                  <c:v>36.451000000000001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4248880"/>
        <c:axId val="455340600"/>
      </c:scatterChart>
      <c:valAx>
        <c:axId val="454248880"/>
        <c:scaling>
          <c:orientation val="minMax"/>
          <c:max val="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 algn="ctr" rtl="0">
                  <a:defRPr lang="zh-CN" sz="900" b="1" i="0" u="none" strike="noStrike" kern="1200" cap="all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900" b="1" i="0" u="none" strike="noStrike" kern="1200" cap="all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厚度</a:t>
                </a:r>
                <a:r>
                  <a:rPr lang="en-US" altLang="zh-CN" sz="900" b="1" i="0" u="none" strike="noStrike" kern="1200" cap="all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(mm)</a:t>
                </a:r>
                <a:endParaRPr lang="zh-CN" sz="900" b="1" i="0" u="none" strike="noStrike" kern="1200" cap="all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endParaRPr>
              </a:p>
            </c:rich>
          </c:tx>
          <c:layout>
            <c:manualLayout>
              <c:xMode val="edge"/>
              <c:yMode val="edge"/>
              <c:x val="0.45863786002081808"/>
              <c:y val="0.9174053129758101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 rtl="0">
                <a:defRPr lang="zh-CN" sz="900" b="1" i="0" u="none" strike="noStrike" kern="1200" cap="all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55340600"/>
        <c:crosses val="autoZero"/>
        <c:crossBetween val="midCat"/>
      </c:valAx>
      <c:valAx>
        <c:axId val="455340600"/>
        <c:scaling>
          <c:orientation val="minMax"/>
          <c:max val="40"/>
          <c:min val="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zh-CN" altLang="en-US" sz="900" b="1" i="0" u="none" strike="noStrike" kern="1200" cap="all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900" b="1" i="0" u="none" strike="noStrike" kern="1200" cap="all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频率</a:t>
                </a:r>
                <a:r>
                  <a:rPr lang="en-US" altLang="zh-CN" sz="900" b="1" i="0" u="none" strike="noStrike" kern="1200" cap="all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(</a:t>
                </a:r>
                <a:r>
                  <a:rPr lang="zh-CN" altLang="en-US" sz="900" b="1" i="0" u="none" strike="noStrike" kern="1200" cap="all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KHz</a:t>
                </a:r>
                <a:r>
                  <a:rPr lang="en-US" altLang="zh-CN" sz="900" b="1" i="0" u="none" strike="noStrike" kern="1200" cap="all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rPr>
                  <a:t>)</a:t>
                </a:r>
                <a:endParaRPr lang="zh-CN" altLang="en-US" sz="900" b="1" i="0" u="none" strike="noStrike" kern="1200" cap="all" baseline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endParaRPr>
              </a:p>
            </c:rich>
          </c:tx>
          <c:layout>
            <c:manualLayout>
              <c:xMode val="edge"/>
              <c:yMode val="edge"/>
              <c:x val="9.8947004152659668E-3"/>
              <c:y val="0.3400954810879057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zh-CN" altLang="en-US" sz="900" b="1" i="0" u="none" strike="noStrike" kern="1200" cap="all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542488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3368897637795275"/>
          <c:y val="0.19351851851851848"/>
          <c:w val="0.25582800275060669"/>
          <c:h val="8.24625566339929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cs"/>
              </a:defRPr>
            </a:pPr>
            <a:r>
              <a:rPr lang="zh-CN" sz="1000">
                <a:latin typeface="+mn-ea"/>
                <a:ea typeface="+mn-ea"/>
              </a:rPr>
              <a:t>积冰厚度</a:t>
            </a:r>
            <a:r>
              <a:rPr lang="en-US" sz="1000">
                <a:latin typeface="+mn-ea"/>
                <a:ea typeface="+mn-ea"/>
              </a:rPr>
              <a:t>-</a:t>
            </a:r>
            <a:r>
              <a:rPr lang="zh-CN" sz="1000">
                <a:latin typeface="+mn-ea"/>
                <a:ea typeface="+mn-ea"/>
              </a:rPr>
              <a:t>频率曲线</a:t>
            </a:r>
          </a:p>
        </c:rich>
      </c:tx>
      <c:layout>
        <c:manualLayout>
          <c:xMode val="edge"/>
          <c:yMode val="edge"/>
          <c:x val="0.34222073861939534"/>
          <c:y val="2.9803422996507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8.9342852665804828E-2"/>
          <c:y val="0.1607822848858694"/>
          <c:w val="0.86473048145101283"/>
          <c:h val="0.6315904374769038"/>
        </c:manualLayout>
      </c:layout>
      <c:scatterChart>
        <c:scatterStyle val="lineMarker"/>
        <c:varyColors val="0"/>
        <c:ser>
          <c:idx val="0"/>
          <c:order val="0"/>
          <c:tx>
            <c:v>实验结果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Sheet1!$C$1:$C$9</c:f>
              <c:numCache>
                <c:formatCode>General</c:formatCode>
                <c:ptCount val="9"/>
                <c:pt idx="0">
                  <c:v>13.5</c:v>
                </c:pt>
                <c:pt idx="1">
                  <c:v>13.75</c:v>
                </c:pt>
                <c:pt idx="2">
                  <c:v>15.5</c:v>
                </c:pt>
                <c:pt idx="3">
                  <c:v>18.8</c:v>
                </c:pt>
                <c:pt idx="4">
                  <c:v>27.5</c:v>
                </c:pt>
                <c:pt idx="5">
                  <c:v>31.75</c:v>
                </c:pt>
                <c:pt idx="6">
                  <c:v>35.299999999999997</c:v>
                </c:pt>
                <c:pt idx="7">
                  <c:v>37.549999999999997</c:v>
                </c:pt>
                <c:pt idx="8">
                  <c:v>39.4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964-40BE-804D-3B15C7B5F566}"/>
            </c:ext>
          </c:extLst>
        </c:ser>
        <c:ser>
          <c:idx val="1"/>
          <c:order val="1"/>
          <c:tx>
            <c:v>仿真结果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Sheet1!$A$12:$A$24</c:f>
              <c:numCache>
                <c:formatCode>General</c:formatCode>
                <c:ptCount val="13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  <c:pt idx="4">
                  <c:v>0.6</c:v>
                </c:pt>
                <c:pt idx="5">
                  <c:v>0.8</c:v>
                </c:pt>
                <c:pt idx="6">
                  <c:v>1</c:v>
                </c:pt>
                <c:pt idx="7">
                  <c:v>1.5</c:v>
                </c:pt>
                <c:pt idx="8">
                  <c:v>2</c:v>
                </c:pt>
                <c:pt idx="9">
                  <c:v>2.5</c:v>
                </c:pt>
                <c:pt idx="10">
                  <c:v>3</c:v>
                </c:pt>
                <c:pt idx="11">
                  <c:v>3.5</c:v>
                </c:pt>
                <c:pt idx="12">
                  <c:v>4</c:v>
                </c:pt>
              </c:numCache>
            </c:numRef>
          </c:xVal>
          <c:yVal>
            <c:numRef>
              <c:f>Sheet1!$B$12:$B$24</c:f>
              <c:numCache>
                <c:formatCode>General</c:formatCode>
                <c:ptCount val="13"/>
                <c:pt idx="0">
                  <c:v>13.848000000000001</c:v>
                </c:pt>
                <c:pt idx="1">
                  <c:v>13.904999999999999</c:v>
                </c:pt>
                <c:pt idx="2">
                  <c:v>14.055</c:v>
                </c:pt>
                <c:pt idx="3">
                  <c:v>14.763</c:v>
                </c:pt>
                <c:pt idx="4">
                  <c:v>15.878</c:v>
                </c:pt>
                <c:pt idx="5">
                  <c:v>17.282</c:v>
                </c:pt>
                <c:pt idx="6">
                  <c:v>18.884</c:v>
                </c:pt>
                <c:pt idx="7">
                  <c:v>22.904</c:v>
                </c:pt>
                <c:pt idx="8">
                  <c:v>26.611999999999998</c:v>
                </c:pt>
                <c:pt idx="9">
                  <c:v>29.771000000000001</c:v>
                </c:pt>
                <c:pt idx="10">
                  <c:v>32.453000000000003</c:v>
                </c:pt>
                <c:pt idx="11">
                  <c:v>34.651000000000003</c:v>
                </c:pt>
                <c:pt idx="12">
                  <c:v>36.451000000000001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964-40BE-804D-3B15C7B5F5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2592272"/>
        <c:axId val="392592656"/>
      </c:scatterChart>
      <c:valAx>
        <c:axId val="392592272"/>
        <c:scaling>
          <c:orientation val="minMax"/>
          <c:max val="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  <a:cs typeface="+mn-cs"/>
                  </a:defRPr>
                </a:pPr>
                <a:r>
                  <a:rPr lang="zh-CN" sz="800" b="1">
                    <a:latin typeface="+mn-ea"/>
                    <a:ea typeface="+mn-ea"/>
                  </a:rPr>
                  <a:t>积冰厚度</a:t>
                </a:r>
                <a:r>
                  <a:rPr lang="en-US" sz="800" b="1">
                    <a:latin typeface="+mn-ea"/>
                    <a:ea typeface="+mn-ea"/>
                  </a:rPr>
                  <a:t>(mm)</a:t>
                </a:r>
                <a:endParaRPr lang="zh-CN" sz="800" b="1">
                  <a:latin typeface="+mn-ea"/>
                  <a:ea typeface="+mn-ea"/>
                </a:endParaRPr>
              </a:p>
            </c:rich>
          </c:tx>
          <c:layout>
            <c:manualLayout>
              <c:xMode val="edge"/>
              <c:yMode val="edge"/>
              <c:x val="0.42262839346574216"/>
              <c:y val="0.8888909102968627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  <a:cs typeface="+mn-cs"/>
                </a:defRPr>
              </a:pPr>
              <a:endParaRPr lang="zh-CN"/>
            </a:p>
          </c:txPr>
        </c:title>
        <c:numFmt formatCode="#,##0.0_);[Red]\(#,##0.0\)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92592656"/>
        <c:crosses val="autoZero"/>
        <c:crossBetween val="midCat"/>
        <c:minorUnit val="0.25"/>
      </c:valAx>
      <c:valAx>
        <c:axId val="392592656"/>
        <c:scaling>
          <c:orientation val="minMax"/>
          <c:max val="40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ea typeface="+mn-ea"/>
                    <a:cs typeface="+mn-cs"/>
                  </a:defRPr>
                </a:pPr>
                <a:r>
                  <a:rPr lang="zh-CN" sz="800" b="1">
                    <a:latin typeface="+mn-ea"/>
                    <a:ea typeface="+mn-ea"/>
                  </a:rPr>
                  <a:t>频率</a:t>
                </a:r>
                <a:r>
                  <a:rPr lang="en-US" sz="800" b="1">
                    <a:latin typeface="+mn-ea"/>
                    <a:ea typeface="+mn-ea"/>
                  </a:rPr>
                  <a:t>(kHz)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92592272"/>
        <c:crosses val="autoZero"/>
        <c:crossBetween val="midCat"/>
        <c:minorUnit val="2.5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28575">
      <a:solidFill>
        <a:srgbClr val="7C233E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sz="1000"/>
              <a:t>积水厚度</a:t>
            </a:r>
            <a:r>
              <a:rPr lang="en-US" sz="1000"/>
              <a:t>-</a:t>
            </a:r>
            <a:r>
              <a:rPr lang="zh-CN" sz="1000"/>
              <a:t>频率曲线</a:t>
            </a:r>
          </a:p>
        </c:rich>
      </c:tx>
      <c:layout>
        <c:manualLayout>
          <c:xMode val="edge"/>
          <c:yMode val="edge"/>
          <c:x val="0.35501156888418556"/>
          <c:y val="3.10969147724458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8.9434160352597436E-2"/>
          <c:y val="0.17161095429109097"/>
          <c:w val="0.86431218739167037"/>
          <c:h val="0.62680634083735132"/>
        </c:manualLayout>
      </c:layout>
      <c:scatterChart>
        <c:scatterStyle val="smoothMarker"/>
        <c:varyColors val="0"/>
        <c:ser>
          <c:idx val="0"/>
          <c:order val="0"/>
          <c:tx>
            <c:v>实验结果</c:v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Sheet4!$A$1:$A$9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Sheet4!$B$1:$B$9</c:f>
              <c:numCache>
                <c:formatCode>General</c:formatCode>
                <c:ptCount val="9"/>
                <c:pt idx="0">
                  <c:v>13.5</c:v>
                </c:pt>
                <c:pt idx="1">
                  <c:v>13.25</c:v>
                </c:pt>
                <c:pt idx="2">
                  <c:v>12.9</c:v>
                </c:pt>
                <c:pt idx="3">
                  <c:v>12.65</c:v>
                </c:pt>
                <c:pt idx="4">
                  <c:v>12.2</c:v>
                </c:pt>
                <c:pt idx="5">
                  <c:v>12.05</c:v>
                </c:pt>
                <c:pt idx="6">
                  <c:v>11.9</c:v>
                </c:pt>
                <c:pt idx="7">
                  <c:v>11.75</c:v>
                </c:pt>
                <c:pt idx="8">
                  <c:v>11.65</c:v>
                </c:pt>
              </c:numCache>
            </c:numRef>
          </c:yVal>
          <c:smooth val="1"/>
        </c:ser>
        <c:ser>
          <c:idx val="1"/>
          <c:order val="1"/>
          <c:tx>
            <c:v>仿真结果</c:v>
          </c:tx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xVal>
            <c:numRef>
              <c:f>Sheet4!$A$1:$A$9</c:f>
              <c:numCache>
                <c:formatCode>General</c:formatCode>
                <c:ptCount val="9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</c:numCache>
            </c:numRef>
          </c:xVal>
          <c:yVal>
            <c:numRef>
              <c:f>Sheet4!$C$1:$C$9</c:f>
              <c:numCache>
                <c:formatCode>General</c:formatCode>
                <c:ptCount val="9"/>
                <c:pt idx="0">
                  <c:v>13.848000000000001</c:v>
                </c:pt>
                <c:pt idx="1">
                  <c:v>13.206</c:v>
                </c:pt>
                <c:pt idx="2">
                  <c:v>12.718999999999999</c:v>
                </c:pt>
                <c:pt idx="3">
                  <c:v>12.282</c:v>
                </c:pt>
                <c:pt idx="4">
                  <c:v>11.361000000000001</c:v>
                </c:pt>
                <c:pt idx="5">
                  <c:v>10.971</c:v>
                </c:pt>
                <c:pt idx="6">
                  <c:v>10.619</c:v>
                </c:pt>
                <c:pt idx="7">
                  <c:v>10.39</c:v>
                </c:pt>
                <c:pt idx="8">
                  <c:v>10.007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2449160"/>
        <c:axId val="392449552"/>
      </c:scatterChart>
      <c:valAx>
        <c:axId val="392449160"/>
        <c:scaling>
          <c:orientation val="minMax"/>
          <c:max val="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sz="800" b="1"/>
                  <a:t>积</a:t>
                </a:r>
                <a:r>
                  <a:rPr lang="zh-CN" altLang="en-US" sz="800" b="1"/>
                  <a:t>水</a:t>
                </a:r>
                <a:r>
                  <a:rPr lang="zh-CN" sz="800" b="1"/>
                  <a:t>厚度(mm)</a:t>
                </a:r>
              </a:p>
            </c:rich>
          </c:tx>
          <c:layout>
            <c:manualLayout>
              <c:xMode val="edge"/>
              <c:yMode val="edge"/>
              <c:x val="0.43126390351365823"/>
              <c:y val="0.8876874908402947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92449552"/>
        <c:crosses val="autoZero"/>
        <c:crossBetween val="midCat"/>
      </c:valAx>
      <c:valAx>
        <c:axId val="392449552"/>
        <c:scaling>
          <c:orientation val="minMax"/>
          <c:min val="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8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sz="800" b="1"/>
                  <a:t>频率(kHz)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8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9244916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28575">
      <a:solidFill>
        <a:srgbClr val="7C233E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0883333333333338"/>
          <c:y val="3.7037037037037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zh-CN" altLang="en-US" sz="1000" b="1" i="0" u="none" strike="noStrike" kern="1200" spc="0" baseline="0">
              <a:solidFill>
                <a:sysClr val="windowText" lastClr="000000"/>
              </a:solidFill>
              <a:latin typeface="+mn-ea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12999759405074365"/>
          <c:y val="0.19330953516244184"/>
          <c:w val="0.81612924246538143"/>
          <c:h val="0.57834710104772091"/>
        </c:manualLayout>
      </c:layout>
      <c:scatterChart>
        <c:scatterStyle val="lineMarker"/>
        <c:varyColors val="0"/>
        <c:ser>
          <c:idx val="0"/>
          <c:order val="0"/>
          <c:tx>
            <c:v>温度-频率曲线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Sheet3!$A$1:$A$10</c:f>
              <c:numCache>
                <c:formatCode>General</c:formatCode>
                <c:ptCount val="10"/>
                <c:pt idx="0">
                  <c:v>-30</c:v>
                </c:pt>
                <c:pt idx="1">
                  <c:v>-20</c:v>
                </c:pt>
                <c:pt idx="2">
                  <c:v>-10</c:v>
                </c:pt>
                <c:pt idx="3">
                  <c:v>0</c:v>
                </c:pt>
                <c:pt idx="4">
                  <c:v>10</c:v>
                </c:pt>
                <c:pt idx="5">
                  <c:v>20</c:v>
                </c:pt>
                <c:pt idx="6">
                  <c:v>30</c:v>
                </c:pt>
                <c:pt idx="7">
                  <c:v>40</c:v>
                </c:pt>
                <c:pt idx="8">
                  <c:v>50</c:v>
                </c:pt>
                <c:pt idx="9">
                  <c:v>60</c:v>
                </c:pt>
              </c:numCache>
            </c:numRef>
          </c:xVal>
          <c:yVal>
            <c:numRef>
              <c:f>Sheet3!$B$1:$B$10</c:f>
              <c:numCache>
                <c:formatCode>General</c:formatCode>
                <c:ptCount val="10"/>
                <c:pt idx="0">
                  <c:v>13.55</c:v>
                </c:pt>
                <c:pt idx="1">
                  <c:v>13.55</c:v>
                </c:pt>
                <c:pt idx="2">
                  <c:v>13.55</c:v>
                </c:pt>
                <c:pt idx="3">
                  <c:v>13.5</c:v>
                </c:pt>
                <c:pt idx="4">
                  <c:v>13.5</c:v>
                </c:pt>
                <c:pt idx="5">
                  <c:v>13.5</c:v>
                </c:pt>
                <c:pt idx="6">
                  <c:v>13.5</c:v>
                </c:pt>
                <c:pt idx="7">
                  <c:v>13.45</c:v>
                </c:pt>
                <c:pt idx="8">
                  <c:v>13.45</c:v>
                </c:pt>
                <c:pt idx="9">
                  <c:v>13.45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C99-4354-AE01-22E2106CB6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4247704"/>
        <c:axId val="454247312"/>
      </c:scatterChart>
      <c:valAx>
        <c:axId val="4542477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algn="ctr" rtl="0">
                  <a:defRPr lang="zh-CN" altLang="en-US" sz="8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8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rPr>
                  <a:t>温度(℃)</a:t>
                </a:r>
              </a:p>
            </c:rich>
          </c:tx>
          <c:layout>
            <c:manualLayout>
              <c:xMode val="edge"/>
              <c:yMode val="edge"/>
              <c:x val="0.45995028981426639"/>
              <c:y val="0.861276948590381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algn="ctr" rtl="0">
                <a:defRPr lang="zh-CN" altLang="en-US" sz="8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54247312"/>
        <c:crosses val="autoZero"/>
        <c:crossBetween val="midCat"/>
      </c:valAx>
      <c:valAx>
        <c:axId val="454247312"/>
        <c:scaling>
          <c:orientation val="minMax"/>
          <c:max val="14"/>
          <c:min val="13"/>
        </c:scaling>
        <c:delete val="0"/>
        <c:axPos val="l"/>
        <c:majorGridlines>
          <c:spPr>
            <a:ln w="28575" cap="flat" cmpd="sng" algn="ctr">
              <a:solidFill>
                <a:schemeClr val="accent1">
                  <a:alpha val="96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lang="zh-CN" altLang="en-US" sz="8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 sz="8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rPr>
                  <a:t>频率(kHz)</a:t>
                </a:r>
              </a:p>
            </c:rich>
          </c:tx>
          <c:layout>
            <c:manualLayout>
              <c:xMode val="edge"/>
              <c:yMode val="edge"/>
              <c:x val="9.275755604532171E-3"/>
              <c:y val="0.3460969431059923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lang="zh-CN" altLang="en-US" sz="8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542477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28575">
      <a:solidFill>
        <a:srgbClr val="7C233E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media/hdphoto1.wdp>
</file>

<file path=ppt/media/image1.png>
</file>

<file path=ppt/media/image10.png>
</file>

<file path=ppt/media/image11.png>
</file>

<file path=ppt/media/image12.png>
</file>

<file path=ppt/media/image14.jpeg>
</file>

<file path=ppt/media/image15.jpeg>
</file>

<file path=ppt/media/image18.png>
</file>

<file path=ppt/media/image19.png>
</file>

<file path=ppt/media/image2.png>
</file>

<file path=ppt/media/image22.jpe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16969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8699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8540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68470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27474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018157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05519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61477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69317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10486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048515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397471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812863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9126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3105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4490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43427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54265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2355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7339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72800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86585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16/5/2017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83074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16/5/2017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91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wipe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jpeg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2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3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4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1.emf"/><Relationship Id="rId5" Type="http://schemas.openxmlformats.org/officeDocument/2006/relationships/package" Target="../embeddings/Microsoft_Visio___5.vsdx"/><Relationship Id="rId4" Type="http://schemas.openxmlformats.org/officeDocument/2006/relationships/image" Target="../media/image2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6.vsd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2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椭圆 19"/>
          <p:cNvSpPr/>
          <p:nvPr/>
        </p:nvSpPr>
        <p:spPr>
          <a:xfrm>
            <a:off x="152365" y="0"/>
            <a:ext cx="1148614" cy="1042986"/>
          </a:xfrm>
          <a:prstGeom prst="ellipse">
            <a:avLst/>
          </a:pr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78950" y="364587"/>
            <a:ext cx="30024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华中科技大学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46275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2372669"/>
            <a:ext cx="9144000" cy="1958773"/>
          </a:xfrm>
          <a:prstGeom prst="rect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344059" y="3028889"/>
            <a:ext cx="84558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谐振</a:t>
            </a:r>
            <a:r>
              <a:rPr lang="zh-CN" altLang="en-US" sz="32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式路面状态传感器研究与</a:t>
            </a:r>
            <a:r>
              <a:rPr lang="zh-CN" altLang="en-US" sz="3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</a:t>
            </a:r>
            <a:endParaRPr lang="en-US" altLang="zh-CN" sz="3200" b="1" spc="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235076" y="4785180"/>
            <a:ext cx="1357313" cy="400052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235076" y="5306673"/>
            <a:ext cx="1357313" cy="400052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20962" y="4800540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舒俊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620962" y="5322033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3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葛俊锋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8"/>
    </mc:Choice>
    <mc:Fallback>
      <p:transition spd="slow" advTm="82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556547" cy="110960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272894" y="1175865"/>
            <a:ext cx="1915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如何测频率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407341" y="2137622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为什么能这么做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2692264"/>
      </p:ext>
    </p:extLst>
  </p:cSld>
  <p:clrMapOvr>
    <a:masterClrMapping/>
  </p:clrMapOvr>
  <p:transition advTm="3454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6" name="组合 15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8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0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21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9" name="文本框 18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原理研究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7575107"/>
      </p:ext>
    </p:extLst>
  </p:cSld>
  <p:clrMapOvr>
    <a:masterClrMapping/>
  </p:clrMapOvr>
  <p:transition advTm="484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4838250" y="1725733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5800986" y="2323071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测量原理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800986" y="2987403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数学建模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800986" y="3651735"/>
            <a:ext cx="2287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有限元仿真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1301907" y="386663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392196" y="232307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1713201" y="276781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4437442"/>
      </p:ext>
    </p:extLst>
  </p:cSld>
  <p:clrMapOvr>
    <a:masterClrMapping/>
  </p:clrMapOvr>
  <p:transition advTm="805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768377" y="433915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测量原理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895" y="1081697"/>
            <a:ext cx="5140645" cy="2060938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1417882" y="3785877"/>
            <a:ext cx="60767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贴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有压电陶瓷（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PZT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）的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平膜（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3J53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恒弹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合金圆形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薄板）作为敏感元件来进行谐振频率的测量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en-US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积水积冰对敏感元件的谐振频率产生不同影响。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1431097"/>
      </p:ext>
    </p:extLst>
  </p:cSld>
  <p:clrMapOvr>
    <a:masterClrMapping/>
  </p:clrMapOvr>
  <p:transition advTm="117535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660423" y="411022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数学建模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燕尾形箭头 15"/>
          <p:cNvSpPr/>
          <p:nvPr/>
        </p:nvSpPr>
        <p:spPr>
          <a:xfrm>
            <a:off x="219075" y="2171498"/>
            <a:ext cx="8705849" cy="3313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685906" y="1888353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36"/>
          <p:cNvSpPr txBox="1"/>
          <p:nvPr/>
        </p:nvSpPr>
        <p:spPr>
          <a:xfrm>
            <a:off x="1913617" y="1916763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1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911414" y="1892427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36"/>
          <p:cNvSpPr txBox="1"/>
          <p:nvPr/>
        </p:nvSpPr>
        <p:spPr>
          <a:xfrm>
            <a:off x="4139125" y="1920837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 smtClean="0">
                <a:solidFill>
                  <a:srgbClr val="7C233E"/>
                </a:solidFill>
              </a:rPr>
              <a:t>2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253764" y="1888353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36"/>
          <p:cNvSpPr txBox="1"/>
          <p:nvPr/>
        </p:nvSpPr>
        <p:spPr>
          <a:xfrm>
            <a:off x="6482538" y="1945173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3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12015" y="1324595"/>
            <a:ext cx="1186773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简化模型</a:t>
            </a:r>
            <a:endParaRPr lang="zh-HK" altLang="zh-HK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593497" y="1324595"/>
            <a:ext cx="1588507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建立数学模型</a:t>
            </a:r>
            <a:endParaRPr lang="zh-HK" altLang="zh-HK" b="1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976714" y="1334705"/>
            <a:ext cx="1717426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求解谐振频率</a:t>
            </a:r>
            <a:endParaRPr lang="en-US" altLang="zh-CN" b="1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120393" y="2974085"/>
            <a:ext cx="21700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敏感元件中的平膜占主导地位，忽略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PZT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的影响，简化为圆形薄板模型求解。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矩形 41"/>
              <p:cNvSpPr/>
              <p:nvPr/>
            </p:nvSpPr>
            <p:spPr>
              <a:xfrm>
                <a:off x="3381375" y="2978159"/>
                <a:ext cx="2196999" cy="26216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根据弹性力学的三个</a:t>
                </a:r>
                <a:r>
                  <a:rPr lang="zh-CN" altLang="en-US" sz="1600" dirty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方程（几何方程、物理方程以及平衡微分方程）</a:t>
                </a: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和薄板假设，得平膜挠度方程为：</a:t>
                </a:r>
                <a:endPara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sz="1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p>
                            <m:sSup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num>
                        <m:den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64</m:t>
                          </m:r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𝐷</m:t>
                          </m:r>
                        </m:den>
                      </m:f>
                      <m:sSup>
                        <m:sSupPr>
                          <m:ctrlPr>
                            <a:rPr lang="zh-CN" altLang="zh-CN" sz="12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zh-CN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zh-CN" altLang="zh-CN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p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sSup>
                                    <m:sSupPr>
                                      <m:ctrlPr>
                                        <a:rPr lang="zh-CN" altLang="zh-CN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altLang="zh-CN" sz="12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2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HK" altLang="zh-HK" sz="12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42" name="矩形 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1375" y="2978159"/>
                <a:ext cx="2196999" cy="2621680"/>
              </a:xfrm>
              <a:prstGeom prst="rect">
                <a:avLst/>
              </a:prstGeom>
              <a:blipFill rotWithShape="0">
                <a:blip r:embed="rId2"/>
                <a:stretch>
                  <a:fillRect l="-1667" r="-138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矩形 42"/>
              <p:cNvSpPr/>
              <p:nvPr/>
            </p:nvSpPr>
            <p:spPr>
              <a:xfrm>
                <a:off x="5721002" y="2978159"/>
                <a:ext cx="2228849" cy="20197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利用能量法带入数学模型进行求解，得平膜的谐振频率方程为：</a:t>
                </a:r>
                <a:endParaRPr lang="en-US" altLang="zh-CN" sz="1600" dirty="0" smtClean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altLang="zh-CN" sz="1200" i="1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zh-CN" altLang="zh-CN" sz="12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320</m:t>
                              </m:r>
                            </m:num>
                            <m:den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f>
                            <m:f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zh-CN" altLang="zh-CN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altLang="zh-CN" sz="1200" i="1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den>
                          </m:f>
                        </m:e>
                      </m:rad>
                      <m:rad>
                        <m:radPr>
                          <m:degHide m:val="on"/>
                          <m:ctrlPr>
                            <a:rPr lang="zh-CN" altLang="zh-CN" sz="12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zh-CN" altLang="zh-CN" sz="1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num>
                            <m:den>
                              <m:r>
                                <a:rPr lang="en-US" altLang="zh-CN" sz="12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zh-HK" altLang="zh-HK" sz="12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43" name="矩形 4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1002" y="2978159"/>
                <a:ext cx="2228849" cy="2019720"/>
              </a:xfrm>
              <a:prstGeom prst="rect">
                <a:avLst/>
              </a:prstGeom>
              <a:blipFill rotWithShape="0">
                <a:blip r:embed="rId3"/>
                <a:stretch>
                  <a:fillRect l="-1366" r="-13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4535251"/>
      </p:ext>
    </p:extLst>
  </p:cSld>
  <p:clrMapOvr>
    <a:masterClrMapping/>
  </p:clrMapOvr>
  <p:transition advTm="32119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670734" y="406416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数学建模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337421" y="1533029"/>
            <a:ext cx="49750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刚度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增长速率大于质量增长速率时，频率会增大；反之，质量增长速率大于刚度增长速率时，频率会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减小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/>
              <p:cNvSpPr/>
              <p:nvPr/>
            </p:nvSpPr>
            <p:spPr>
              <a:xfrm>
                <a:off x="420059" y="2776878"/>
                <a:ext cx="2239074" cy="14578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b="1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𝝎</m:t>
                      </m:r>
                      <m:r>
                        <a:rPr lang="en-US" altLang="zh-CN" sz="2000" b="1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zh-CN" altLang="zh-CN" sz="2000" b="1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zh-CN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𝟑𝟐𝟎</m:t>
                              </m:r>
                            </m:num>
                            <m:den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𝟑</m:t>
                              </m:r>
                            </m:den>
                          </m:f>
                          <m:f>
                            <m:fPr>
                              <m:ctrlPr>
                                <a:rPr lang="zh-CN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𝟏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zh-CN" altLang="zh-CN" sz="2000" b="1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000" b="1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𝒂</m:t>
                                  </m:r>
                                </m:e>
                                <m:sup>
                                  <m:r>
                                    <a:rPr lang="en-US" altLang="zh-CN" sz="2000" b="1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𝟒</m:t>
                                  </m:r>
                                </m:sup>
                              </m:sSup>
                            </m:den>
                          </m:f>
                        </m:e>
                      </m:rad>
                      <m:rad>
                        <m:radPr>
                          <m:degHide m:val="on"/>
                          <m:ctrlPr>
                            <a:rPr lang="zh-CN" altLang="zh-CN" sz="2000" b="1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zh-CN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fPr>
                            <m:num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𝑫</m:t>
                              </m:r>
                            </m:num>
                            <m:den>
                              <m:r>
                                <a:rPr lang="en-US" altLang="zh-CN" sz="2000" b="1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𝒎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altLang="zh-HK" sz="2000" b="1" i="1" dirty="0">
                  <a:solidFill>
                    <a:srgbClr val="666666"/>
                  </a:solidFill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8" name="矩形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059" y="2776878"/>
                <a:ext cx="2239074" cy="145783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/>
          <p:cNvSpPr/>
          <p:nvPr/>
        </p:nvSpPr>
        <p:spPr>
          <a:xfrm>
            <a:off x="3337421" y="2495894"/>
            <a:ext cx="49637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次函数，而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次函数，所以积冰对敏感元件刚度的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影响大于质量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，因此可以推测频率会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上升。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331803" y="3828091"/>
            <a:ext cx="49750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水由于杨氏模量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E=0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，基本不会对刚度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产生影响，只会影响质量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，因此推测频率会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下降。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31803" y="4790956"/>
            <a:ext cx="49637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次函数，而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是厚度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次函数，积冰情况引起敏感元件频率变化的趋势大于积水。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/>
              <p:cNvSpPr/>
              <p:nvPr/>
            </p:nvSpPr>
            <p:spPr>
              <a:xfrm>
                <a:off x="655895" y="4010999"/>
                <a:ext cx="1767401" cy="9685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200" i="1" smtClean="0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𝐷</m:t>
                      </m:r>
                      <m:r>
                        <a:rPr lang="en-US" altLang="zh-CN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f>
                        <m:fPr>
                          <m:ctrlPr>
                            <a:rPr lang="zh-CN" altLang="zh-CN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r>
                            <a:rPr lang="en-US" altLang="zh-CN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𝐸</m:t>
                          </m:r>
                          <m:sSup>
                            <m:sSupPr>
                              <m:ctrlPr>
                                <a:rPr lang="zh-CN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sSupPr>
                            <m:e>
                              <m:r>
                                <a:rPr lang="en-US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lang="en-US" altLang="zh-CN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12</m:t>
                          </m:r>
                          <m:d>
                            <m:dPr>
                              <m:ctrlPr>
                                <a:rPr lang="zh-CN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dPr>
                            <m:e>
                              <m:r>
                                <a:rPr lang="en-US" altLang="zh-CN" sz="1200" i="1">
                                  <a:solidFill>
                                    <a:srgbClr val="666666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1−</m:t>
                              </m:r>
                              <m:sSup>
                                <m:sSupPr>
                                  <m:ctrlPr>
                                    <a:rPr lang="zh-CN" altLang="zh-CN" sz="1200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1200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𝜇</m:t>
                                  </m:r>
                                </m:e>
                                <m:sup>
                                  <m:r>
                                    <a:rPr lang="en-US" altLang="zh-CN" sz="1200" i="1">
                                      <a:solidFill>
                                        <a:srgbClr val="666666"/>
                                      </a:solidFill>
                                      <a:latin typeface="Cambria Math" panose="02040503050406030204" pitchFamily="18" charset="0"/>
                                      <a:ea typeface="微软雅黑" panose="020B0503020204020204" pitchFamily="34" charset="-122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den>
                      </m:f>
                    </m:oMath>
                  </m:oMathPara>
                </a14:m>
                <a:endParaRPr lang="en-US" altLang="zh-HK" sz="1200" i="1" dirty="0">
                  <a:solidFill>
                    <a:srgbClr val="666666"/>
                  </a:solidFill>
                  <a:latin typeface="Cambria Math" panose="02040503050406030204" pitchFamily="18" charset="0"/>
                  <a:ea typeface="微软雅黑" panose="020B0503020204020204" pitchFamily="34" charset="-122"/>
                </a:endParaRPr>
              </a:p>
              <a:p>
                <a:pPr algn="just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HK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𝑚</m:t>
                      </m:r>
                      <m:r>
                        <a:rPr lang="en-US" altLang="zh-HK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zh-HK" altLang="en-US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𝜌</m:t>
                      </m:r>
                      <m:r>
                        <a:rPr lang="en-US" altLang="zh-HK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∙</m:t>
                      </m:r>
                      <m:r>
                        <a:rPr lang="zh-HK" altLang="en-US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𝜋</m:t>
                      </m:r>
                      <m:sSup>
                        <m:sSupPr>
                          <m:ctrlPr>
                            <a:rPr lang="en-US" altLang="zh-HK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sSupPr>
                        <m:e>
                          <m:r>
                            <a:rPr lang="en-US" altLang="zh-HK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𝑎</m:t>
                          </m:r>
                        </m:e>
                        <m:sup>
                          <m:r>
                            <a:rPr lang="en-US" altLang="zh-HK" sz="1200" i="1">
                              <a:solidFill>
                                <a:srgbClr val="666666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2</m:t>
                          </m:r>
                        </m:sup>
                      </m:sSup>
                      <m:r>
                        <a:rPr lang="en-US" altLang="zh-HK" sz="1200" i="1">
                          <a:solidFill>
                            <a:srgbClr val="666666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h</m:t>
                      </m:r>
                    </m:oMath>
                  </m:oMathPara>
                </a14:m>
                <a:endParaRPr lang="zh-HK" altLang="zh-HK" sz="12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4" name="矩形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5895" y="4010999"/>
                <a:ext cx="1767401" cy="96853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0568431"/>
      </p:ext>
    </p:extLst>
  </p:cSld>
  <p:clrMapOvr>
    <a:masterClrMapping/>
  </p:clrMapOvr>
  <p:transition advTm="164994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668885" y="406416"/>
            <a:ext cx="1289148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有限元仿真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 descr="C:\Users\Junior\Desktop\圆形薄板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8602" y="1236582"/>
            <a:ext cx="3170577" cy="125528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" name="图表 15"/>
          <p:cNvGraphicFramePr/>
          <p:nvPr>
            <p:extLst>
              <p:ext uri="{D42A27DB-BD31-4B8C-83A1-F6EECF244321}">
                <p14:modId xmlns:p14="http://schemas.microsoft.com/office/powerpoint/2010/main" val="3152048630"/>
              </p:ext>
            </p:extLst>
          </p:nvPr>
        </p:nvGraphicFramePr>
        <p:xfrm>
          <a:off x="5128602" y="4795909"/>
          <a:ext cx="3236480" cy="16727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燕尾形箭头 16"/>
          <p:cNvSpPr/>
          <p:nvPr/>
        </p:nvSpPr>
        <p:spPr>
          <a:xfrm rot="5400000">
            <a:off x="4609449" y="2711071"/>
            <a:ext cx="502050" cy="2401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矩形 17"/>
              <p:cNvSpPr/>
              <p:nvPr/>
            </p:nvSpPr>
            <p:spPr>
              <a:xfrm>
                <a:off x="807853" y="979778"/>
                <a:ext cx="3879346" cy="15696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利用</a:t>
                </a:r>
                <a:r>
                  <a:rPr lang="en-US" altLang="zh-CN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COMSOL </a:t>
                </a:r>
                <a:r>
                  <a:rPr lang="en-US" altLang="zh-CN" sz="1600" dirty="0" err="1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Multiphysics</a:t>
                </a: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仅对平膜部分进行仿真，得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𝑐</m:t>
                        </m:r>
                      </m:sub>
                    </m:sSub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=7439.5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𝐻𝑧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，与数学模型所得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𝑚</m:t>
                        </m:r>
                      </m:sub>
                    </m:sSub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=7498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𝐻𝑧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结果基本吻合，说明可以利用有限元方式进行此类问题求解。</a:t>
                </a:r>
                <a:endPara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8" name="矩形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853" y="979778"/>
                <a:ext cx="3879346" cy="1569660"/>
              </a:xfrm>
              <a:prstGeom prst="rect">
                <a:avLst/>
              </a:prstGeom>
              <a:blipFill rotWithShape="0">
                <a:blip r:embed="rId4"/>
                <a:stretch>
                  <a:fillRect l="-943" r="-6132" b="-1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图片 1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603" y="3098884"/>
            <a:ext cx="3170576" cy="1060972"/>
          </a:xfrm>
          <a:prstGeom prst="rect">
            <a:avLst/>
          </a:prstGeom>
          <a:ln w="28575">
            <a:solidFill>
              <a:srgbClr val="7C233E"/>
            </a:solidFill>
          </a:ln>
        </p:spPr>
      </p:pic>
      <p:sp>
        <p:nvSpPr>
          <p:cNvPr id="21" name="矩形 20"/>
          <p:cNvSpPr/>
          <p:nvPr/>
        </p:nvSpPr>
        <p:spPr>
          <a:xfrm>
            <a:off x="807853" y="3029206"/>
            <a:ext cx="38793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考虑到安装、密封等问题，将敏感元件设计成右图所示结构，数学建模难度较大，采用有限元仿真进行分析。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07853" y="4808017"/>
            <a:ext cx="38793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在敏感原件上不同厚度的水（冰）层进行谐振频率求解，绘制右图所示曲线，与数学建模求得谐振频率公式变化趋势一致。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燕尾形箭头 26"/>
          <p:cNvSpPr/>
          <p:nvPr/>
        </p:nvSpPr>
        <p:spPr>
          <a:xfrm rot="5400000">
            <a:off x="4609449" y="4436899"/>
            <a:ext cx="502050" cy="2401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098255" y="1236582"/>
            <a:ext cx="3200924" cy="1255289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098255" y="4766869"/>
            <a:ext cx="3200924" cy="1753192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1650934"/>
      </p:ext>
    </p:extLst>
  </p:cSld>
  <p:clrMapOvr>
    <a:masterClrMapping/>
  </p:clrMapOvr>
  <p:transition advTm="5523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737523" cy="117157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011594" y="1200269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如何实现测频率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84357" y="2179887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如何识别状态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1054814"/>
      </p:ext>
    </p:extLst>
  </p:cSld>
  <p:clrMapOvr>
    <a:masterClrMapping/>
  </p:clrMapOvr>
  <p:transition advTm="398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6" name="组合 15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8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0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21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9" name="文本框 18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系统设计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3211740"/>
      </p:ext>
    </p:extLst>
  </p:cSld>
  <p:clrMapOvr>
    <a:masterClrMapping/>
  </p:clrMapOvr>
  <p:transition advTm="295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551935" y="1342767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6541085"/>
              </p:ext>
            </p:extLst>
          </p:nvPr>
        </p:nvGraphicFramePr>
        <p:xfrm>
          <a:off x="691969" y="1466335"/>
          <a:ext cx="3739987" cy="1948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" name="Visio" r:id="rId3" imgW="8477312" imgH="4400460" progId="Visio.Drawing.15">
                  <p:embed/>
                </p:oleObj>
              </mc:Choice>
              <mc:Fallback>
                <p:oleObj name="Visio" r:id="rId3" imgW="8477312" imgH="440046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1969" y="1466335"/>
                        <a:ext cx="3739987" cy="1948730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" name="图片 26" descr="F:\GK\009 公路结冰传感器\006 系统设计方案\照片\IMG_20161202_204626.jp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410" y="3844599"/>
            <a:ext cx="3724429" cy="2083426"/>
          </a:xfrm>
          <a:prstGeom prst="rect">
            <a:avLst/>
          </a:prstGeom>
          <a:noFill/>
          <a:ln w="28575">
            <a:solidFill>
              <a:srgbClr val="7C233E"/>
            </a:solidFill>
          </a:ln>
          <a:extLst/>
        </p:spPr>
      </p:pic>
    </p:spTree>
    <p:extLst>
      <p:ext uri="{BB962C8B-B14F-4D97-AF65-F5344CB8AC3E}">
        <p14:creationId xmlns:p14="http://schemas.microsoft.com/office/powerpoint/2010/main" val="1733365156"/>
      </p:ext>
    </p:extLst>
  </p:cSld>
  <p:clrMapOvr>
    <a:masterClrMapping/>
  </p:clrMapOvr>
  <p:transition advTm="10315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4251960" y="1234440"/>
            <a:ext cx="30480" cy="4602480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449636" y="1424087"/>
            <a:ext cx="1795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449636" y="2134589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z="2800" b="1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449636" y="2845091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z="2800" b="1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449635" y="3555593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449636" y="4266095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z="2800" b="1" spc="3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449635" y="4976595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194199" y="2172321"/>
            <a:ext cx="1947861" cy="1940713"/>
            <a:chOff x="1709739" y="2636838"/>
            <a:chExt cx="1590160" cy="1584325"/>
          </a:xfrm>
          <a:solidFill>
            <a:srgbClr val="7C233E"/>
          </a:solidFill>
          <a:effectLst/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839392" y="4113034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5829150"/>
      </p:ext>
    </p:extLst>
  </p:cSld>
  <p:clrMapOvr>
    <a:masterClrMapping/>
  </p:clrMapOvr>
  <p:transition advTm="408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4838250" y="1725733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5814345" y="2146745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机械设计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5814069" y="2799577"/>
            <a:ext cx="230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828905" y="3463909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828905" y="4128241"/>
            <a:ext cx="2615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识别算法设计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1301907" y="386663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392196" y="232307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1750155" y="276781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2613871"/>
      </p:ext>
    </p:extLst>
  </p:cSld>
  <p:clrMapOvr>
    <a:masterClrMapping/>
  </p:clrMapOvr>
  <p:transition advTm="430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98617" y="403265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机械设计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 descr="\\mcrc\个人文件夹\2015-舒俊\00-毕业设计\00-机械图\外壳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94" y="2587039"/>
            <a:ext cx="3141866" cy="1657153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</p:pic>
      <p:sp>
        <p:nvSpPr>
          <p:cNvPr id="41" name="矩形 40"/>
          <p:cNvSpPr/>
          <p:nvPr/>
        </p:nvSpPr>
        <p:spPr>
          <a:xfrm>
            <a:off x="4543518" y="2051269"/>
            <a:ext cx="37614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耐腐蚀的不锈钢外壳结构，密封性良好的螺纹和橡胶圈。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532375" y="3305731"/>
            <a:ext cx="37726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巧妙的凸台机构设计防止汽车轮胎碾压敏感元件。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532375" y="4649938"/>
            <a:ext cx="37726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3J53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恒弹合金的选择，贴有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PZT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的平膜结构。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500727" y="1771397"/>
            <a:ext cx="1176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耐</a:t>
            </a:r>
            <a:r>
              <a:rPr lang="zh-CN" altLang="en-US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腐蚀</a:t>
            </a:r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endParaRPr lang="zh-CN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500727" y="3049126"/>
            <a:ext cx="913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抗碾压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4532375" y="4280606"/>
            <a:ext cx="1152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敏感元件</a:t>
            </a:r>
          </a:p>
        </p:txBody>
      </p:sp>
    </p:spTree>
    <p:extLst>
      <p:ext uri="{BB962C8B-B14F-4D97-AF65-F5344CB8AC3E}">
        <p14:creationId xmlns:p14="http://schemas.microsoft.com/office/powerpoint/2010/main" val="167332826"/>
      </p:ext>
    </p:extLst>
  </p:cSld>
  <p:clrMapOvr>
    <a:masterClrMapping/>
  </p:clrMapOvr>
  <p:transition advTm="3208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98617" y="403114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8150092"/>
              </p:ext>
            </p:extLst>
          </p:nvPr>
        </p:nvGraphicFramePr>
        <p:xfrm>
          <a:off x="776670" y="2682409"/>
          <a:ext cx="3128271" cy="2194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5" name="Visio" r:id="rId3" imgW="4610089" imgH="3228930" progId="Visio.Drawing.15">
                  <p:embed/>
                </p:oleObj>
              </mc:Choice>
              <mc:Fallback>
                <p:oleObj name="Visio" r:id="rId3" imgW="4610089" imgH="3228930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6670" y="2682409"/>
                        <a:ext cx="3128271" cy="2194560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矩形 34"/>
          <p:cNvSpPr/>
          <p:nvPr/>
        </p:nvSpPr>
        <p:spPr>
          <a:xfrm>
            <a:off x="691970" y="1265767"/>
            <a:ext cx="33766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电源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主要是将外部电源转换为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5V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电压和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3.3V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电压，为各个功能模块提供电源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供给。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566984" y="1251246"/>
            <a:ext cx="38073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控制器模块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是整个传感器的核心模块，负责各个模块的协调采集工作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566984" y="2435848"/>
            <a:ext cx="39597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信号处理模块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将敏感元件产生的电流进行处理后，转换成电压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信号进行采集。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566984" y="3607334"/>
            <a:ext cx="39597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频率发生模块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主要是根据需求，编程产生频率可调的激励信号，对敏感元件进行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驱动。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566984" y="5148152"/>
            <a:ext cx="39597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温度采集模块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DS18B20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直接输出温度值的数字量，微控制器通过单总线获取数字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量。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76670" y="5148153"/>
            <a:ext cx="32028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RS485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</a:t>
            </a:r>
            <a:r>
              <a:rPr lang="zh-CN" altLang="en-US" sz="1600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微控制器采集到的各种数据通过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RS485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总线与转发站进行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5959239"/>
      </p:ext>
    </p:extLst>
  </p:cSld>
  <p:clrMapOvr>
    <a:masterClrMapping/>
  </p:clrMapOvr>
  <p:transition advTm="8285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98617" y="403265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2991316" y="1676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4507886"/>
              </p:ext>
            </p:extLst>
          </p:nvPr>
        </p:nvGraphicFramePr>
        <p:xfrm>
          <a:off x="949441" y="1537335"/>
          <a:ext cx="3315509" cy="42595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5" name="Visio" r:id="rId3" imgW="3152722" imgH="3686310" progId="Visio.Drawing.15">
                  <p:embed/>
                </p:oleObj>
              </mc:Choice>
              <mc:Fallback>
                <p:oleObj name="Visio" r:id="rId3" imgW="3152722" imgH="3686310" progId="Visio.Drawing.15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9441" y="1537335"/>
                        <a:ext cx="3315509" cy="4259580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/>
          <p:cNvSpPr/>
          <p:nvPr/>
        </p:nvSpPr>
        <p:spPr>
          <a:xfrm>
            <a:off x="4713983" y="2529841"/>
            <a:ext cx="3581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利用两次扫频算法减少扫描频率数量。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矩形 19"/>
              <p:cNvSpPr/>
              <p:nvPr/>
            </p:nvSpPr>
            <p:spPr>
              <a:xfrm>
                <a:off x="4713983" y="3206116"/>
                <a:ext cx="3581400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第一次频率扫描间隔为</a:t>
                </a:r>
                <a14:m>
                  <m:oMath xmlns:m="http://schemas.openxmlformats.org/officeDocument/2006/math">
                    <m:r>
                      <a:rPr lang="zh-CN" altLang="en-US" sz="160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∆</m:t>
                    </m:r>
                    <m:r>
                      <a:rPr lang="en-US" altLang="zh-CN" sz="1600" b="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𝑓</m:t>
                    </m:r>
                    <m:r>
                      <a:rPr lang="en-US" altLang="zh-CN" sz="1600" b="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=200</m:t>
                    </m:r>
                    <m:r>
                      <a:rPr lang="en-US" altLang="zh-CN" sz="1600" b="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𝐻𝑧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，确定大致频率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b="0" i="1" smtClean="0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后；第二次扫描范围为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𝑚𝑎𝑥</m:t>
                        </m:r>
                      </m:sub>
                    </m:sSub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−</m:t>
                    </m:r>
                    <m:r>
                      <a:rPr lang="en-US" altLang="zh-CN" sz="1600" b="0" i="1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2</m:t>
                    </m:r>
                    <m:r>
                      <a:rPr lang="zh-CN" altLang="en-US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∆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𝑓</m:t>
                    </m:r>
                    <m:r>
                      <m:rPr>
                        <m:nor/>
                      </m:rPr>
                      <a:rPr lang="en-US" altLang="zh-CN" sz="1600" dirty="0">
                        <a:solidFill>
                          <a:srgbClr val="666666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m:t>~</m:t>
                    </m:r>
                    <m:sSub>
                      <m:sSubPr>
                        <m:ctrlP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bPr>
                      <m:e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𝑓</m:t>
                        </m:r>
                      </m:e>
                      <m:sub>
                        <m:r>
                          <a:rPr lang="en-US" altLang="zh-CN" sz="16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𝑚𝑎𝑥</m:t>
                        </m:r>
                      </m:sub>
                    </m:sSub>
                    <m:r>
                      <m:rPr>
                        <m:nor/>
                      </m:rPr>
                      <a:rPr lang="en-US" altLang="zh-CN" sz="1600" dirty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+</m:t>
                    </m:r>
                    <m:r>
                      <a:rPr lang="en-US" altLang="zh-CN" sz="1600" b="0" i="1" dirty="0" smtClean="0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2</m:t>
                    </m:r>
                    <m:r>
                      <a:rPr lang="zh-CN" altLang="en-US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∆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𝑓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</a:t>
                </a:r>
                <a:r>
                  <a:rPr lang="zh-CN" altLang="en-US" sz="1600" dirty="0">
                    <a:solidFill>
                      <a:srgbClr val="666666"/>
                    </a:solidFill>
                    <a:ea typeface="微软雅黑" panose="020B0503020204020204" pitchFamily="34" charset="-122"/>
                  </a:rPr>
                  <a:t> </a:t>
                </a:r>
                <a14:m>
                  <m:oMath xmlns:m="http://schemas.openxmlformats.org/officeDocument/2006/math">
                    <m:r>
                      <a:rPr lang="zh-CN" altLang="en-US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∆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𝑓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=50</m:t>
                    </m:r>
                    <m:r>
                      <a:rPr lang="en-US" altLang="zh-CN" sz="1600" i="1">
                        <a:solidFill>
                          <a:srgbClr val="666666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𝐻𝑧</m:t>
                    </m:r>
                  </m:oMath>
                </a14:m>
                <a:r>
                  <a:rPr lang="zh-CN" altLang="en-US" sz="1600" dirty="0" smtClean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。</a:t>
                </a:r>
                <a:endPara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just">
                  <a:lnSpc>
                    <a:spcPct val="150000"/>
                  </a:lnSpc>
                </a:pPr>
                <a:endParaRPr lang="zh-CN" altLang="en-US" sz="16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0" name="矩形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3983" y="3206116"/>
                <a:ext cx="3581400" cy="1938992"/>
              </a:xfrm>
              <a:prstGeom prst="rect">
                <a:avLst/>
              </a:prstGeom>
              <a:blipFill rotWithShape="0">
                <a:blip r:embed="rId5"/>
                <a:stretch>
                  <a:fillRect l="-850" r="-8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4375355"/>
      </p:ext>
    </p:extLst>
  </p:cSld>
  <p:clrMapOvr>
    <a:masterClrMapping/>
  </p:clrMapOvr>
  <p:transition advTm="637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1774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39640" y="87610"/>
            <a:ext cx="1295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93443" y="403265"/>
            <a:ext cx="1507323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识别算法设计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085" y="2599003"/>
            <a:ext cx="2585720" cy="2029460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</p:pic>
      <p:sp>
        <p:nvSpPr>
          <p:cNvPr id="16" name="文本框 15"/>
          <p:cNvSpPr txBox="1"/>
          <p:nvPr/>
        </p:nvSpPr>
        <p:spPr>
          <a:xfrm>
            <a:off x="4232863" y="1622819"/>
            <a:ext cx="2517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稳定路面状态识别算法</a:t>
            </a:r>
            <a:endParaRPr lang="zh-CN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232863" y="1993137"/>
            <a:ext cx="37726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稳定路面状态分为：干燥、积水、积冰三种。当频率长时间处于稳定状态时，通过于干燥路面频率值比较判断路面状态。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232863" y="3793096"/>
            <a:ext cx="2517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动态路面状态识别算法</a:t>
            </a:r>
            <a:endParaRPr lang="zh-CN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232863" y="4212964"/>
            <a:ext cx="377260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三者稳定路面状态之间的相互转换称为动态路面状态。当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39400"/>
      </p:ext>
    </p:extLst>
  </p:cSld>
  <p:clrMapOvr>
    <a:masterClrMapping/>
  </p:clrMapOvr>
  <p:transition advTm="1067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023167" y="1137832"/>
            <a:ext cx="3196206" cy="131765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90191" y="1565825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</a:t>
            </a:r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缆怎么</a:t>
            </a:r>
            <a:r>
              <a:rPr lang="zh-CN" altLang="en-US" sz="24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</a:p>
        </p:txBody>
      </p:sp>
    </p:spTree>
    <p:extLst>
      <p:ext uri="{BB962C8B-B14F-4D97-AF65-F5344CB8AC3E}">
        <p14:creationId xmlns:p14="http://schemas.microsoft.com/office/powerpoint/2010/main" val="1227088191"/>
      </p:ext>
    </p:extLst>
  </p:cSld>
  <p:clrMapOvr>
    <a:masterClrMapping/>
  </p:clrMapOvr>
  <p:transition advTm="892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4" name="组合 13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0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1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12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无线传输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0832192"/>
      </p:ext>
    </p:extLst>
  </p:cSld>
  <p:clrMapOvr>
    <a:masterClrMapping/>
  </p:clrMapOvr>
  <p:transition advTm="274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1260541"/>
              </p:ext>
            </p:extLst>
          </p:nvPr>
        </p:nvGraphicFramePr>
        <p:xfrm>
          <a:off x="630185" y="1418160"/>
          <a:ext cx="3739987" cy="187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5" name="Visio" r:id="rId3" imgW="8477312" imgH="4400460" progId="Visio.Drawing.15">
                  <p:embed/>
                </p:oleObj>
              </mc:Choice>
              <mc:Fallback>
                <p:oleObj name="Visio" r:id="rId3" imgW="8477312" imgH="4400460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0185" y="1418160"/>
                        <a:ext cx="3739987" cy="1876425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061460" y="397002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440987"/>
              </p:ext>
            </p:extLst>
          </p:nvPr>
        </p:nvGraphicFramePr>
        <p:xfrm>
          <a:off x="4734747" y="4192441"/>
          <a:ext cx="3739987" cy="187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6" name="Visio" r:id="rId5" imgW="8477312" imgH="3581280" progId="Visio.Drawing.15">
                  <p:embed/>
                </p:oleObj>
              </mc:Choice>
              <mc:Fallback>
                <p:oleObj name="Visio" r:id="rId5" imgW="8477312" imgH="358128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34747" y="4192441"/>
                        <a:ext cx="3739987" cy="1876425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圆角右箭头 5"/>
          <p:cNvSpPr/>
          <p:nvPr/>
        </p:nvSpPr>
        <p:spPr>
          <a:xfrm rot="5400000">
            <a:off x="5249768" y="1825951"/>
            <a:ext cx="1394460" cy="2218244"/>
          </a:xfrm>
          <a:prstGeom prst="bentArrow">
            <a:avLst/>
          </a:prstGeom>
          <a:solidFill>
            <a:srgbClr val="7C233E"/>
          </a:solidFill>
          <a:ln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914702" y="2464093"/>
            <a:ext cx="417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n w="22225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</a:rPr>
              <a:t>×</a:t>
            </a:r>
            <a:endParaRPr lang="zh-CN" altLang="en-US" b="1" dirty="0">
              <a:ln w="22225">
                <a:solidFill>
                  <a:srgbClr val="FF0000"/>
                </a:solidFill>
                <a:prstDash val="solid"/>
              </a:ln>
              <a:solidFill>
                <a:srgbClr val="FF000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972196" y="2464093"/>
            <a:ext cx="417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>
                <a:ln w="22225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</a:rPr>
              <a:t>×</a:t>
            </a:r>
            <a:endParaRPr lang="zh-CN" altLang="en-US" b="1" dirty="0">
              <a:ln w="22225">
                <a:solidFill>
                  <a:srgbClr val="FF0000"/>
                </a:solidFill>
                <a:prstDash val="solid"/>
              </a:ln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436692"/>
      </p:ext>
    </p:extLst>
  </p:cSld>
  <p:clrMapOvr>
    <a:masterClrMapping/>
  </p:clrMapOvr>
  <p:transition advTm="1011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3719345" y="2095500"/>
            <a:ext cx="0" cy="2758440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620464" y="4076490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710753" y="2532930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1068712" y="2977669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3719345" y="2095500"/>
            <a:ext cx="0" cy="2834640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4161923" y="2387844"/>
            <a:ext cx="3679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spc="300" dirty="0" err="1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ZigBee</a:t>
            </a:r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介绍与实现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168740" y="3232167"/>
            <a:ext cx="24430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低功耗设计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160752" y="4076490"/>
            <a:ext cx="325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云端服务器设计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6239700"/>
      </p:ext>
    </p:extLst>
  </p:cSld>
  <p:clrMapOvr>
    <a:masterClrMapping/>
  </p:clrMapOvr>
  <p:transition advTm="366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317640" y="396964"/>
            <a:ext cx="148138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300" dirty="0" err="1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ZigBee</a:t>
            </a:r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586363"/>
              </p:ext>
            </p:extLst>
          </p:nvPr>
        </p:nvGraphicFramePr>
        <p:xfrm>
          <a:off x="994583" y="1259631"/>
          <a:ext cx="7063740" cy="2468880"/>
        </p:xfrm>
        <a:graphic>
          <a:graphicData uri="http://schemas.openxmlformats.org/drawingml/2006/table">
            <a:tbl>
              <a:tblPr firstRow="1" firstCol="1" bandRow="1"/>
              <a:tblGrid>
                <a:gridCol w="1283797"/>
                <a:gridCol w="1463040"/>
                <a:gridCol w="1421303"/>
                <a:gridCol w="813844"/>
                <a:gridCol w="721365"/>
                <a:gridCol w="787595"/>
                <a:gridCol w="572796"/>
              </a:tblGrid>
              <a:tr h="0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名称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传输距离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功耗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数据安全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节点数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传输速率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价格</a:t>
                      </a:r>
                      <a:endParaRPr lang="zh-CN" sz="1200" kern="10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Wi-Fi</a:t>
                      </a:r>
                      <a:endParaRPr lang="zh-CN" sz="1200" kern="10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(IEEE 802.11)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以内（大功率基站最高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300m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功耗大，发射信号功率低于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100mw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较差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一般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个以内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54Mbps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高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ZigBee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（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IEEE802.15.4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10m-200m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（功率加大会相应增加）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功耗低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好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254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20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～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250kbps</a:t>
                      </a:r>
                      <a:endParaRPr lang="zh-CN" sz="1200" kern="1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BlueTooth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（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IEEE802.15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级（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米线视距）、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级（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级（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2-3m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）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级是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100mW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级是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2.5mW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级是</a:t>
                      </a: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1mW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好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最高为</a:t>
                      </a: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723kbit/s</a:t>
                      </a:r>
                      <a:endParaRPr lang="zh-CN" sz="1200" kern="10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较低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nRF</a:t>
                      </a:r>
                      <a:r>
                        <a:rPr lang="zh-CN" sz="1200" kern="10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系列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10m-200m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功耗低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自定义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6</a:t>
                      </a: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个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2Mbps</a:t>
                      </a:r>
                      <a:endParaRPr lang="zh-CN" sz="12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7" name="矩形 16"/>
          <p:cNvSpPr/>
          <p:nvPr/>
        </p:nvSpPr>
        <p:spPr>
          <a:xfrm>
            <a:off x="1289630" y="4578576"/>
            <a:ext cx="29891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功耗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器，内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8051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微控制器内核，丰富的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外设，集成度高的单芯片</a:t>
            </a:r>
            <a:r>
              <a:rPr lang="en-US" altLang="zh-CN" sz="1600" dirty="0" err="1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解决方案。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810965" y="4578576"/>
            <a:ext cx="29891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公司开发了一款经过</a:t>
            </a:r>
            <a:r>
              <a:rPr lang="en-US" altLang="zh-CN" sz="1600" dirty="0" err="1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ZigBee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联盟认可的半开源协议栈，用户可以在应用层调用底层接口实现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无线通信。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186018" y="4191170"/>
            <a:ext cx="1196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CC2530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699437" y="4191170"/>
            <a:ext cx="121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Z-Stack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1356592"/>
      </p:ext>
    </p:extLst>
  </p:cSld>
  <p:clrMapOvr>
    <a:masterClrMapping/>
  </p:clrMapOvr>
  <p:transition advTm="1130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556547" cy="110960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202795" y="1175865"/>
            <a:ext cx="1915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为何选此题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84357" y="2179887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要做哪些工作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4013123"/>
      </p:ext>
    </p:extLst>
  </p:cSld>
  <p:clrMapOvr>
    <a:masterClrMapping/>
  </p:clrMapOvr>
  <p:transition advTm="511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345721" y="403266"/>
            <a:ext cx="130612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低功耗设计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708918" y="2382495"/>
            <a:ext cx="188648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低功耗芯片选择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简化电路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708918" y="4024721"/>
            <a:ext cx="24201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频率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利用温度值进行优化</a:t>
            </a:r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688520" y="1923902"/>
            <a:ext cx="115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电路设计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704497" y="3599249"/>
            <a:ext cx="1152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软件设计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231" y="2167384"/>
            <a:ext cx="2108324" cy="2451836"/>
          </a:xfrm>
          <a:prstGeom prst="rect">
            <a:avLst/>
          </a:prstGeom>
          <a:ln w="28575">
            <a:solidFill>
              <a:srgbClr val="7C233E"/>
            </a:solidFill>
          </a:ln>
        </p:spPr>
      </p:pic>
    </p:spTree>
    <p:extLst>
      <p:ext uri="{BB962C8B-B14F-4D97-AF65-F5344CB8AC3E}">
        <p14:creationId xmlns:p14="http://schemas.microsoft.com/office/powerpoint/2010/main" val="1868985832"/>
      </p:ext>
    </p:extLst>
  </p:cSld>
  <p:clrMapOvr>
    <a:masterClrMapping/>
  </p:clrMapOvr>
  <p:transition advTm="1478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4318172" y="415158"/>
            <a:ext cx="173284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云端服务器设计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518160" y="218694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922" y="2050191"/>
            <a:ext cx="2533504" cy="2921000"/>
          </a:xfrm>
          <a:prstGeom prst="rect">
            <a:avLst/>
          </a:prstGeom>
          <a:ln w="28575">
            <a:solidFill>
              <a:srgbClr val="7C233E"/>
            </a:solidFill>
          </a:ln>
        </p:spPr>
      </p:pic>
      <p:sp>
        <p:nvSpPr>
          <p:cNvPr id="37" name="文本框 36"/>
          <p:cNvSpPr txBox="1"/>
          <p:nvPr/>
        </p:nvSpPr>
        <p:spPr>
          <a:xfrm>
            <a:off x="4193019" y="3545559"/>
            <a:ext cx="2793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云端服务器响应用户指令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250926" y="1670830"/>
            <a:ext cx="248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云端服务器监听转发站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250926" y="2030262"/>
            <a:ext cx="38073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云端服务器的某个网络端口监听转发站通过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网络协议发送的向固定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地址和固定网络端口发送的数据信息。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250926" y="3914891"/>
            <a:ext cx="380739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云端服务器需要通过某个微信公众号与微信后台进行“绑定”，个人用户关注微信公众号后，进行命令查询，微信后台将消息转发给云端服务器进行处理。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5127388"/>
      </p:ext>
    </p:extLst>
  </p:cSld>
  <p:clrMapOvr>
    <a:masterClrMapping/>
  </p:clrMapOvr>
  <p:transition advTm="903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556547" cy="110960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375920" y="116068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能不能用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82477" y="2123392"/>
            <a:ext cx="1915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性能怎么样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6494298"/>
      </p:ext>
    </p:extLst>
  </p:cSld>
  <p:clrMapOvr>
    <a:masterClrMapping/>
  </p:clrMapOvr>
  <p:transition advTm="355">
    <p:wip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4" name="组合 13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0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1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12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试验分析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903937"/>
      </p:ext>
    </p:extLst>
  </p:cSld>
  <p:clrMapOvr>
    <a:masterClrMapping/>
  </p:clrMapOvr>
  <p:transition advTm="260">
    <p:wip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4099560" y="1165860"/>
            <a:ext cx="38100" cy="4701540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1007849" y="393521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098138" y="239165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1456097" y="283639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718814" y="1295324"/>
            <a:ext cx="21950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原理性试验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710709" y="2082280"/>
            <a:ext cx="25691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温度特性试验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718814" y="2869236"/>
            <a:ext cx="26460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传输距离试验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718814" y="3656192"/>
            <a:ext cx="325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结冰、融冰试验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718814" y="4443148"/>
            <a:ext cx="325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抗干扰试验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718814" y="5230104"/>
            <a:ext cx="3257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实际路面试验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0745669"/>
      </p:ext>
    </p:extLst>
  </p:cSld>
  <p:clrMapOvr>
    <a:masterClrMapping/>
  </p:clrMapOvr>
  <p:transition advTm="299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74320" y="121158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398382"/>
              </p:ext>
            </p:extLst>
          </p:nvPr>
        </p:nvGraphicFramePr>
        <p:xfrm>
          <a:off x="2245635" y="1023312"/>
          <a:ext cx="4652730" cy="2558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56" name="Visio" r:id="rId3" imgW="10048945" imgH="5419710" progId="Visio.Drawing.15">
                  <p:embed/>
                </p:oleObj>
              </mc:Choice>
              <mc:Fallback>
                <p:oleObj name="Visio" r:id="rId3" imgW="10048945" imgH="541971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5635" y="1023312"/>
                        <a:ext cx="4652730" cy="2558983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rgbClr val="7C233E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矩形 19"/>
          <p:cNvSpPr/>
          <p:nvPr/>
        </p:nvSpPr>
        <p:spPr>
          <a:xfrm>
            <a:off x="2392467" y="4108997"/>
            <a:ext cx="430625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Dino-Lite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将冰（水）成放大后便于读取数据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用作服务器，判断路面状态并显示；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温度传感器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测量试验环境温度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冷柜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制造低温环境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高温箱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制造高温环境</a:t>
            </a:r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3198854"/>
      </p:ext>
    </p:extLst>
  </p:cSld>
  <p:clrMapOvr>
    <a:masterClrMapping/>
  </p:clrMapOvr>
  <p:transition advTm="449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35069" y="422701"/>
            <a:ext cx="126954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原理性试验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74320" y="121158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6" name="图表 35">
            <a:extLst>
              <a:ext uri="{FF2B5EF4-FFF2-40B4-BE49-F238E27FC236}">
                <a16:creationId xmlns:lc="http://schemas.openxmlformats.org/drawingml/2006/lockedCanvas" xmlns:o="urn:schemas-microsoft-com:office:office" xmlns:v="urn:schemas-microsoft-com:vml" xmlns:w10="urn:schemas-microsoft-com:office:word" xmlns:w="http://schemas.openxmlformats.org/wordprocessingml/2006/main" xmlns="" xmlns:xdr="http://schemas.openxmlformats.org/drawingml/2006/spreadsheetDrawing" xmlns:a16="http://schemas.microsoft.com/office/drawing/2014/main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p="http://schemas.openxmlformats.org/drawingml/2006/wordprocessingDrawing" xmlns:wp14="http://schemas.microsoft.com/office/word/2010/wordprocessingDrawing" xmlns:m="http://schemas.openxmlformats.org/officeDocument/2006/math" xmlns:mc="http://schemas.openxmlformats.org/markup-compatibility/2006" xmlns:wpc="http://schemas.microsoft.com/office/word/2010/wordprocessingCanvas" id="{8B8F69F2-DCFE-45D6-AB0E-F448A422FC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5787122"/>
              </p:ext>
            </p:extLst>
          </p:nvPr>
        </p:nvGraphicFramePr>
        <p:xfrm>
          <a:off x="811964" y="981931"/>
          <a:ext cx="3744277" cy="1943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5" name="图表 44"/>
          <p:cNvGraphicFramePr/>
          <p:nvPr>
            <p:extLst>
              <p:ext uri="{D42A27DB-BD31-4B8C-83A1-F6EECF244321}">
                <p14:modId xmlns:p14="http://schemas.microsoft.com/office/powerpoint/2010/main" val="2508500847"/>
              </p:ext>
            </p:extLst>
          </p:nvPr>
        </p:nvGraphicFramePr>
        <p:xfrm>
          <a:off x="4671059" y="967739"/>
          <a:ext cx="3764281" cy="1943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6" name="矩形 45"/>
          <p:cNvSpPr/>
          <p:nvPr/>
        </p:nvSpPr>
        <p:spPr>
          <a:xfrm>
            <a:off x="978241" y="3665582"/>
            <a:ext cx="34117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积冰频率增大，积水频率减小；频率随积冰厚度变化大于积水。</a:t>
            </a:r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257272" y="3159466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78241" y="4774193"/>
            <a:ext cx="341782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积冰（水）厚度较小时，试验结果和仿真结果基本趋于一致；随着积冰（水）厚度增加，试验结果会大于仿真结果。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6239463" y="3159466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937112" y="3665582"/>
            <a:ext cx="34117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其趋势与数学建模所得公式和仿真结果趋势一致。</a:t>
            </a:r>
            <a:endParaRPr lang="en-US" altLang="zh-CN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937112" y="4774193"/>
            <a:ext cx="341782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读数引起系统误差；试验中敏感元件与冰（水）两种介质间的结合情况与仿真结果不同。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燕尾形箭头 37"/>
          <p:cNvSpPr/>
          <p:nvPr/>
        </p:nvSpPr>
        <p:spPr>
          <a:xfrm>
            <a:off x="3979503" y="3197413"/>
            <a:ext cx="1395572" cy="3313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264918"/>
      </p:ext>
    </p:extLst>
  </p:cSld>
  <p:clrMapOvr>
    <a:masterClrMapping/>
  </p:clrMapOvr>
  <p:transition advTm="3708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18435" y="403265"/>
            <a:ext cx="148290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温度特性试验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5" name="图表 14">
            <a:extLst>
              <a:ext uri="{FF2B5EF4-FFF2-40B4-BE49-F238E27FC236}">
                <a16:creationId xmlns:arto="http://schemas.microsoft.com/office/word/2006/arto" xmlns:wp="http://schemas.openxmlformats.org/drawingml/2006/wordprocessingDrawing" xmlns:wp14="http://schemas.microsoft.com/office/word/2010/wordprocessingDrawing" xmlns:a16="http://schemas.microsoft.com/office/drawing/2014/main" xmlns:w16se="http://schemas.microsoft.com/office/word/2015/wordml/symex" xmlns:w="http://schemas.openxmlformats.org/wordprocessingml/2006/main" xmlns:w10="urn:schemas-microsoft-com:office:word" xmlns:v="urn:schemas-microsoft-com:vml" xmlns:o="urn:schemas-microsoft-com:office:office" xmlns:cx8="http://schemas.microsoft.com/office/drawing/2016/5/14/chartex" xmlns:cx7="http://schemas.microsoft.com/office/drawing/2016/5/13/chartex" xmlns:cx6="http://schemas.microsoft.com/office/drawing/2016/5/12/chartex" xmlns:cx5="http://schemas.microsoft.com/office/drawing/2016/5/11/chartex" xmlns:cx4="http://schemas.microsoft.com/office/drawing/2016/5/10/chartex" xmlns:cx3="http://schemas.microsoft.com/office/drawing/2016/5/9/chartex" xmlns:cx2="http://schemas.microsoft.com/office/drawing/2015/10/21/chartex" xmlns:cx1="http://schemas.microsoft.com/office/drawing/2015/9/8/chartex" xmlns:cx="http://schemas.microsoft.com/office/drawing/2014/chartex" xmlns="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m="http://schemas.openxmlformats.org/officeDocument/2006/math" xmlns:mc="http://schemas.openxmlformats.org/markup-compatibility/2006" xmlns:wpc="http://schemas.microsoft.com/office/word/2010/wordprocessingCanvas" xmlns:lc="http://schemas.openxmlformats.org/drawingml/2006/lockedCanvas" id="{E59E6AD0-8993-4879-A52B-1D7B73A209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2924098"/>
              </p:ext>
            </p:extLst>
          </p:nvPr>
        </p:nvGraphicFramePr>
        <p:xfrm>
          <a:off x="2032732" y="1158881"/>
          <a:ext cx="4996341" cy="15312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矩形 15"/>
          <p:cNvSpPr/>
          <p:nvPr/>
        </p:nvSpPr>
        <p:spPr>
          <a:xfrm>
            <a:off x="1304751" y="3439454"/>
            <a:ext cx="2989118" cy="1895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～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4mm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的频率变化范围和积水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～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4mm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的频率变化相比，分别仅占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3.8‰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5.4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％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因此温度引起的频率变化对传感器性能的影响极小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826087" y="3439454"/>
            <a:ext cx="29891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3J53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的在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-40℃~80℃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温度范围内具有低的温度频率系数，“低”的温度系数说明只是相对较低而已，并不是完全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没有；与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平膜粘贴的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PZT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也可能会对敏感元件的频率造成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影响。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467389" y="3070122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988725" y="3070122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燕尾形箭头 22"/>
          <p:cNvSpPr/>
          <p:nvPr/>
        </p:nvSpPr>
        <p:spPr>
          <a:xfrm>
            <a:off x="3952002" y="3089096"/>
            <a:ext cx="1395572" cy="3313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00934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34911" y="408876"/>
            <a:ext cx="1515858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通信距离测试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841" y="1478303"/>
            <a:ext cx="3006580" cy="1742303"/>
          </a:xfrm>
          <a:prstGeom prst="rect">
            <a:avLst/>
          </a:prstGeom>
          <a:noFill/>
        </p:spPr>
      </p:pic>
      <p:sp>
        <p:nvSpPr>
          <p:cNvPr id="16" name="矩形 15"/>
          <p:cNvSpPr/>
          <p:nvPr/>
        </p:nvSpPr>
        <p:spPr>
          <a:xfrm>
            <a:off x="1502114" y="3847382"/>
            <a:ext cx="29891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有线谐振式路面状态传感器能够采用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RS485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进行通信，其通信距离可达上百米，通过中继站能够传输上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千米。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940616" y="3847382"/>
            <a:ext cx="29891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采用默认发射功率（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20mA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），在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遮挡不严重的情况下传感器通信距离为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30m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，能够基本满足实际需要。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6482389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14356" y="396964"/>
            <a:ext cx="169626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结冰、融冰试验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377" y="1719364"/>
            <a:ext cx="3461117" cy="2132961"/>
          </a:xfrm>
          <a:prstGeom prst="rect">
            <a:avLst/>
          </a:prstGeom>
          <a:noFill/>
        </p:spPr>
      </p:pic>
      <p:pic>
        <p:nvPicPr>
          <p:cNvPr id="16" name="图片 1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1494" y="1719364"/>
            <a:ext cx="3416829" cy="2153851"/>
          </a:xfrm>
          <a:prstGeom prst="rect">
            <a:avLst/>
          </a:prstGeom>
          <a:noFill/>
        </p:spPr>
      </p:pic>
      <p:sp>
        <p:nvSpPr>
          <p:cNvPr id="17" name="矩形 16"/>
          <p:cNvSpPr/>
          <p:nvPr/>
        </p:nvSpPr>
        <p:spPr>
          <a:xfrm>
            <a:off x="5042734" y="1382669"/>
            <a:ext cx="3200480" cy="336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干燥，</a:t>
            </a: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积水，</a:t>
            </a: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积冰，</a:t>
            </a: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结冰，</a:t>
            </a:r>
            <a:r>
              <a:rPr lang="en-US" altLang="zh-CN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4-</a:t>
            </a:r>
            <a:r>
              <a:rPr lang="zh-CN" altLang="en-US" sz="1200" dirty="0">
                <a:solidFill>
                  <a:srgbClr val="FF99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融冰</a:t>
            </a:r>
            <a:endParaRPr lang="en-US" altLang="zh-CN" sz="1200" dirty="0" smtClean="0">
              <a:solidFill>
                <a:srgbClr val="FF99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457565" y="4121014"/>
            <a:ext cx="29891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结冰过程频率呈阶梯状上升，状态值为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（结冰）。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896538" y="4121014"/>
            <a:ext cx="29891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融冰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过程频率呈阶梯状上升，状态值为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（融冰），融冰结束后，状态值为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（积水）。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150646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4" name="组合 13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0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1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12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论文绪论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8175742"/>
      </p:ext>
    </p:extLst>
  </p:cSld>
  <p:clrMapOvr>
    <a:masterClrMapping/>
  </p:clrMapOvr>
  <p:transition advTm="217">
    <p:wip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16496" y="419033"/>
            <a:ext cx="128478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抗干扰试验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694" y="1350233"/>
            <a:ext cx="2721045" cy="1565961"/>
          </a:xfrm>
          <a:prstGeom prst="rect">
            <a:avLst/>
          </a:prstGeom>
          <a:ln w="28575">
            <a:solidFill>
              <a:srgbClr val="7C233E"/>
            </a:solidFill>
          </a:ln>
        </p:spPr>
      </p:pic>
      <p:pic>
        <p:nvPicPr>
          <p:cNvPr id="16" name="图片 1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412" y="1350233"/>
            <a:ext cx="2784389" cy="1565961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</p:pic>
      <p:sp>
        <p:nvSpPr>
          <p:cNvPr id="17" name="矩形 16"/>
          <p:cNvSpPr/>
          <p:nvPr/>
        </p:nvSpPr>
        <p:spPr>
          <a:xfrm>
            <a:off x="1425764" y="3455930"/>
            <a:ext cx="294049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山东交通学院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自主研发的足尺路面加速加载试验系统（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）和回转式路面加速加载试验系统（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RALT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），可以模拟实际车辆碾压。轴载为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100kN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1200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次碾压测试，传感器数据仍为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正常。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899660" y="3455931"/>
            <a:ext cx="291846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传感器基本不受尘土碎石的干扰，稀泥对传感器有较大干扰，可能引起传感器误判为水，由于受其自身原理影响，需要额外添加例如湿度传感器等来进行辅助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判别。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6997162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4082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996431" y="93911"/>
            <a:ext cx="1295401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7574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5710405" y="406675"/>
            <a:ext cx="1498147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实际路面测试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802" y="1552988"/>
            <a:ext cx="4925237" cy="2294082"/>
          </a:xfrm>
          <a:prstGeom prst="rect">
            <a:avLst/>
          </a:prstGeom>
          <a:noFill/>
          <a:ln w="28575">
            <a:solidFill>
              <a:srgbClr val="7C233E"/>
            </a:solidFill>
          </a:ln>
        </p:spPr>
      </p:pic>
      <p:sp>
        <p:nvSpPr>
          <p:cNvPr id="16" name="矩形 15"/>
          <p:cNvSpPr/>
          <p:nvPr/>
        </p:nvSpPr>
        <p:spPr>
          <a:xfrm>
            <a:off x="1783027" y="4362092"/>
            <a:ext cx="54027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挪威由于纬度较高，在冬天经常出现路面积冰状况，由于路面结冰引起的交通事故也接连不断。实验室团队使用研制的传感器在挪威进行现场测试试验，其工作状况良好。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8594921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144"/>
          <p:cNvSpPr>
            <a:spLocks/>
          </p:cNvSpPr>
          <p:nvPr/>
        </p:nvSpPr>
        <p:spPr bwMode="auto">
          <a:xfrm>
            <a:off x="1986683" y="3199618"/>
            <a:ext cx="2036484" cy="2009946"/>
          </a:xfrm>
          <a:custGeom>
            <a:avLst/>
            <a:gdLst>
              <a:gd name="T0" fmla="*/ 126 w 134"/>
              <a:gd name="T1" fmla="*/ 100 h 145"/>
              <a:gd name="T2" fmla="*/ 83 w 134"/>
              <a:gd name="T3" fmla="*/ 88 h 145"/>
              <a:gd name="T4" fmla="*/ 85 w 134"/>
              <a:gd name="T5" fmla="*/ 77 h 145"/>
              <a:gd name="T6" fmla="*/ 91 w 134"/>
              <a:gd name="T7" fmla="*/ 69 h 145"/>
              <a:gd name="T8" fmla="*/ 92 w 134"/>
              <a:gd name="T9" fmla="*/ 60 h 145"/>
              <a:gd name="T10" fmla="*/ 94 w 134"/>
              <a:gd name="T11" fmla="*/ 60 h 145"/>
              <a:gd name="T12" fmla="*/ 97 w 134"/>
              <a:gd name="T13" fmla="*/ 58 h 145"/>
              <a:gd name="T14" fmla="*/ 98 w 134"/>
              <a:gd name="T15" fmla="*/ 43 h 145"/>
              <a:gd name="T16" fmla="*/ 96 w 134"/>
              <a:gd name="T17" fmla="*/ 40 h 145"/>
              <a:gd name="T18" fmla="*/ 94 w 134"/>
              <a:gd name="T19" fmla="*/ 40 h 145"/>
              <a:gd name="T20" fmla="*/ 95 w 134"/>
              <a:gd name="T21" fmla="*/ 32 h 145"/>
              <a:gd name="T22" fmla="*/ 90 w 134"/>
              <a:gd name="T23" fmla="*/ 10 h 145"/>
              <a:gd name="T24" fmla="*/ 44 w 134"/>
              <a:gd name="T25" fmla="*/ 10 h 145"/>
              <a:gd name="T26" fmla="*/ 39 w 134"/>
              <a:gd name="T27" fmla="*/ 32 h 145"/>
              <a:gd name="T28" fmla="*/ 40 w 134"/>
              <a:gd name="T29" fmla="*/ 40 h 145"/>
              <a:gd name="T30" fmla="*/ 38 w 134"/>
              <a:gd name="T31" fmla="*/ 40 h 145"/>
              <a:gd name="T32" fmla="*/ 35 w 134"/>
              <a:gd name="T33" fmla="*/ 43 h 145"/>
              <a:gd name="T34" fmla="*/ 37 w 134"/>
              <a:gd name="T35" fmla="*/ 58 h 145"/>
              <a:gd name="T36" fmla="*/ 40 w 134"/>
              <a:gd name="T37" fmla="*/ 60 h 145"/>
              <a:gd name="T38" fmla="*/ 42 w 134"/>
              <a:gd name="T39" fmla="*/ 60 h 145"/>
              <a:gd name="T40" fmla="*/ 43 w 134"/>
              <a:gd name="T41" fmla="*/ 69 h 145"/>
              <a:gd name="T42" fmla="*/ 49 w 134"/>
              <a:gd name="T43" fmla="*/ 77 h 145"/>
              <a:gd name="T44" fmla="*/ 50 w 134"/>
              <a:gd name="T45" fmla="*/ 88 h 145"/>
              <a:gd name="T46" fmla="*/ 8 w 134"/>
              <a:gd name="T47" fmla="*/ 100 h 145"/>
              <a:gd name="T48" fmla="*/ 1 w 134"/>
              <a:gd name="T49" fmla="*/ 113 h 145"/>
              <a:gd name="T50" fmla="*/ 2 w 134"/>
              <a:gd name="T51" fmla="*/ 129 h 145"/>
              <a:gd name="T52" fmla="*/ 11 w 134"/>
              <a:gd name="T53" fmla="*/ 139 h 145"/>
              <a:gd name="T54" fmla="*/ 123 w 134"/>
              <a:gd name="T55" fmla="*/ 139 h 145"/>
              <a:gd name="T56" fmla="*/ 132 w 134"/>
              <a:gd name="T57" fmla="*/ 129 h 145"/>
              <a:gd name="T58" fmla="*/ 133 w 134"/>
              <a:gd name="T59" fmla="*/ 113 h 145"/>
              <a:gd name="T60" fmla="*/ 126 w 134"/>
              <a:gd name="T6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4" h="145">
                <a:moveTo>
                  <a:pt x="126" y="100"/>
                </a:moveTo>
                <a:cubicBezTo>
                  <a:pt x="113" y="93"/>
                  <a:pt x="98" y="89"/>
                  <a:pt x="83" y="88"/>
                </a:cubicBezTo>
                <a:cubicBezTo>
                  <a:pt x="84" y="84"/>
                  <a:pt x="84" y="81"/>
                  <a:pt x="85" y="77"/>
                </a:cubicBezTo>
                <a:cubicBezTo>
                  <a:pt x="88" y="75"/>
                  <a:pt x="91" y="72"/>
                  <a:pt x="91" y="69"/>
                </a:cubicBezTo>
                <a:cubicBezTo>
                  <a:pt x="91" y="66"/>
                  <a:pt x="92" y="63"/>
                  <a:pt x="92" y="60"/>
                </a:cubicBezTo>
                <a:cubicBezTo>
                  <a:pt x="92" y="60"/>
                  <a:pt x="93" y="60"/>
                  <a:pt x="94" y="60"/>
                </a:cubicBezTo>
                <a:cubicBezTo>
                  <a:pt x="95" y="61"/>
                  <a:pt x="97" y="59"/>
                  <a:pt x="97" y="58"/>
                </a:cubicBezTo>
                <a:cubicBezTo>
                  <a:pt x="98" y="43"/>
                  <a:pt x="98" y="43"/>
                  <a:pt x="98" y="43"/>
                </a:cubicBezTo>
                <a:cubicBezTo>
                  <a:pt x="98" y="41"/>
                  <a:pt x="97" y="40"/>
                  <a:pt x="96" y="40"/>
                </a:cubicBezTo>
                <a:cubicBezTo>
                  <a:pt x="95" y="40"/>
                  <a:pt x="95" y="40"/>
                  <a:pt x="94" y="40"/>
                </a:cubicBezTo>
                <a:cubicBezTo>
                  <a:pt x="94" y="37"/>
                  <a:pt x="95" y="34"/>
                  <a:pt x="95" y="32"/>
                </a:cubicBezTo>
                <a:cubicBezTo>
                  <a:pt x="95" y="28"/>
                  <a:pt x="97" y="17"/>
                  <a:pt x="90" y="10"/>
                </a:cubicBezTo>
                <a:cubicBezTo>
                  <a:pt x="79" y="0"/>
                  <a:pt x="55" y="0"/>
                  <a:pt x="44" y="10"/>
                </a:cubicBezTo>
                <a:cubicBezTo>
                  <a:pt x="36" y="17"/>
                  <a:pt x="38" y="28"/>
                  <a:pt x="39" y="32"/>
                </a:cubicBezTo>
                <a:cubicBezTo>
                  <a:pt x="39" y="34"/>
                  <a:pt x="39" y="37"/>
                  <a:pt x="40" y="40"/>
                </a:cubicBezTo>
                <a:cubicBezTo>
                  <a:pt x="39" y="40"/>
                  <a:pt x="39" y="40"/>
                  <a:pt x="38" y="40"/>
                </a:cubicBezTo>
                <a:cubicBezTo>
                  <a:pt x="36" y="40"/>
                  <a:pt x="35" y="41"/>
                  <a:pt x="35" y="43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59"/>
                  <a:pt x="39" y="61"/>
                  <a:pt x="40" y="60"/>
                </a:cubicBezTo>
                <a:cubicBezTo>
                  <a:pt x="41" y="60"/>
                  <a:pt x="41" y="60"/>
                  <a:pt x="42" y="60"/>
                </a:cubicBezTo>
                <a:cubicBezTo>
                  <a:pt x="42" y="63"/>
                  <a:pt x="43" y="66"/>
                  <a:pt x="43" y="69"/>
                </a:cubicBezTo>
                <a:cubicBezTo>
                  <a:pt x="43" y="72"/>
                  <a:pt x="46" y="75"/>
                  <a:pt x="49" y="77"/>
                </a:cubicBezTo>
                <a:cubicBezTo>
                  <a:pt x="49" y="81"/>
                  <a:pt x="50" y="84"/>
                  <a:pt x="50" y="88"/>
                </a:cubicBezTo>
                <a:cubicBezTo>
                  <a:pt x="36" y="89"/>
                  <a:pt x="21" y="93"/>
                  <a:pt x="8" y="100"/>
                </a:cubicBezTo>
                <a:cubicBezTo>
                  <a:pt x="3" y="102"/>
                  <a:pt x="0" y="108"/>
                  <a:pt x="1" y="113"/>
                </a:cubicBezTo>
                <a:cubicBezTo>
                  <a:pt x="1" y="118"/>
                  <a:pt x="2" y="123"/>
                  <a:pt x="2" y="129"/>
                </a:cubicBezTo>
                <a:cubicBezTo>
                  <a:pt x="3" y="133"/>
                  <a:pt x="7" y="138"/>
                  <a:pt x="11" y="139"/>
                </a:cubicBezTo>
                <a:cubicBezTo>
                  <a:pt x="48" y="145"/>
                  <a:pt x="86" y="145"/>
                  <a:pt x="123" y="139"/>
                </a:cubicBezTo>
                <a:cubicBezTo>
                  <a:pt x="127" y="138"/>
                  <a:pt x="131" y="133"/>
                  <a:pt x="132" y="129"/>
                </a:cubicBezTo>
                <a:cubicBezTo>
                  <a:pt x="132" y="123"/>
                  <a:pt x="133" y="118"/>
                  <a:pt x="133" y="113"/>
                </a:cubicBezTo>
                <a:cubicBezTo>
                  <a:pt x="134" y="108"/>
                  <a:pt x="131" y="102"/>
                  <a:pt x="126" y="100"/>
                </a:cubicBez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306"/>
          <p:cNvSpPr>
            <a:spLocks noEditPoints="1"/>
          </p:cNvSpPr>
          <p:nvPr/>
        </p:nvSpPr>
        <p:spPr bwMode="auto">
          <a:xfrm>
            <a:off x="3428089" y="2928339"/>
            <a:ext cx="253250" cy="343052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306"/>
          <p:cNvSpPr>
            <a:spLocks noEditPoints="1"/>
          </p:cNvSpPr>
          <p:nvPr/>
        </p:nvSpPr>
        <p:spPr bwMode="auto">
          <a:xfrm>
            <a:off x="2555571" y="2214505"/>
            <a:ext cx="639658" cy="713834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6"/>
          <p:cNvSpPr>
            <a:spLocks noEditPoints="1"/>
          </p:cNvSpPr>
          <p:nvPr/>
        </p:nvSpPr>
        <p:spPr bwMode="auto">
          <a:xfrm>
            <a:off x="2171464" y="2861087"/>
            <a:ext cx="229664" cy="338531"/>
          </a:xfrm>
          <a:custGeom>
            <a:avLst/>
            <a:gdLst>
              <a:gd name="T0" fmla="*/ 0 w 106"/>
              <a:gd name="T1" fmla="*/ 53 h 156"/>
              <a:gd name="T2" fmla="*/ 52 w 106"/>
              <a:gd name="T3" fmla="*/ 0 h 156"/>
              <a:gd name="T4" fmla="*/ 106 w 106"/>
              <a:gd name="T5" fmla="*/ 42 h 156"/>
              <a:gd name="T6" fmla="*/ 67 w 106"/>
              <a:gd name="T7" fmla="*/ 103 h 156"/>
              <a:gd name="T8" fmla="*/ 67 w 106"/>
              <a:gd name="T9" fmla="*/ 111 h 156"/>
              <a:gd name="T10" fmla="*/ 38 w 106"/>
              <a:gd name="T11" fmla="*/ 111 h 156"/>
              <a:gd name="T12" fmla="*/ 38 w 106"/>
              <a:gd name="T13" fmla="*/ 101 h 156"/>
              <a:gd name="T14" fmla="*/ 72 w 106"/>
              <a:gd name="T15" fmla="*/ 45 h 156"/>
              <a:gd name="T16" fmla="*/ 54 w 106"/>
              <a:gd name="T17" fmla="*/ 25 h 156"/>
              <a:gd name="T18" fmla="*/ 32 w 106"/>
              <a:gd name="T19" fmla="*/ 53 h 156"/>
              <a:gd name="T20" fmla="*/ 0 w 106"/>
              <a:gd name="T21" fmla="*/ 53 h 156"/>
              <a:gd name="T22" fmla="*/ 35 w 106"/>
              <a:gd name="T23" fmla="*/ 124 h 156"/>
              <a:gd name="T24" fmla="*/ 68 w 106"/>
              <a:gd name="T25" fmla="*/ 124 h 156"/>
              <a:gd name="T26" fmla="*/ 68 w 106"/>
              <a:gd name="T27" fmla="*/ 156 h 156"/>
              <a:gd name="T28" fmla="*/ 35 w 106"/>
              <a:gd name="T29" fmla="*/ 156 h 156"/>
              <a:gd name="T30" fmla="*/ 35 w 106"/>
              <a:gd name="T31" fmla="*/ 1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6" h="156">
                <a:moveTo>
                  <a:pt x="0" y="53"/>
                </a:moveTo>
                <a:cubicBezTo>
                  <a:pt x="1" y="23"/>
                  <a:pt x="21" y="0"/>
                  <a:pt x="52" y="0"/>
                </a:cubicBezTo>
                <a:cubicBezTo>
                  <a:pt x="93" y="0"/>
                  <a:pt x="106" y="25"/>
                  <a:pt x="106" y="42"/>
                </a:cubicBezTo>
                <a:cubicBezTo>
                  <a:pt x="106" y="82"/>
                  <a:pt x="70" y="77"/>
                  <a:pt x="67" y="103"/>
                </a:cubicBezTo>
                <a:cubicBezTo>
                  <a:pt x="67" y="111"/>
                  <a:pt x="67" y="111"/>
                  <a:pt x="67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41" y="64"/>
                  <a:pt x="73" y="68"/>
                  <a:pt x="72" y="45"/>
                </a:cubicBezTo>
                <a:cubicBezTo>
                  <a:pt x="72" y="32"/>
                  <a:pt x="65" y="25"/>
                  <a:pt x="54" y="25"/>
                </a:cubicBezTo>
                <a:cubicBezTo>
                  <a:pt x="39" y="25"/>
                  <a:pt x="32" y="38"/>
                  <a:pt x="32" y="53"/>
                </a:cubicBezTo>
                <a:lnTo>
                  <a:pt x="0" y="53"/>
                </a:lnTo>
                <a:close/>
                <a:moveTo>
                  <a:pt x="35" y="124"/>
                </a:moveTo>
                <a:cubicBezTo>
                  <a:pt x="68" y="124"/>
                  <a:pt x="68" y="124"/>
                  <a:pt x="68" y="124"/>
                </a:cubicBezTo>
                <a:cubicBezTo>
                  <a:pt x="68" y="156"/>
                  <a:pt x="68" y="156"/>
                  <a:pt x="68" y="156"/>
                </a:cubicBezTo>
                <a:cubicBezTo>
                  <a:pt x="35" y="156"/>
                  <a:pt x="35" y="156"/>
                  <a:pt x="35" y="156"/>
                </a:cubicBezTo>
                <a:lnTo>
                  <a:pt x="35" y="124"/>
                </a:lnTo>
                <a:close/>
              </a:path>
            </a:pathLst>
          </a:custGeom>
          <a:solidFill>
            <a:srgbClr val="7C233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云形标注 1"/>
          <p:cNvSpPr/>
          <p:nvPr/>
        </p:nvSpPr>
        <p:spPr>
          <a:xfrm>
            <a:off x="4222189" y="1775017"/>
            <a:ext cx="2978711" cy="1311083"/>
          </a:xfrm>
          <a:prstGeom prst="cloudCallout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云形 5"/>
          <p:cNvSpPr/>
          <p:nvPr/>
        </p:nvSpPr>
        <p:spPr>
          <a:xfrm>
            <a:off x="4882477" y="876300"/>
            <a:ext cx="2556547" cy="1109605"/>
          </a:xfrm>
          <a:prstGeom prst="cloud">
            <a:avLst/>
          </a:prstGeom>
          <a:solidFill>
            <a:srgbClr val="7C23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109220" y="1200269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传感器怎么样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661497" y="2179887"/>
            <a:ext cx="2262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还能怎么改进</a:t>
            </a:r>
            <a:endParaRPr lang="zh-CN" altLang="en-US" sz="24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2489844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559719" y="2568507"/>
            <a:ext cx="6024563" cy="1720986"/>
            <a:chOff x="2408238" y="2568507"/>
            <a:chExt cx="6024563" cy="1720986"/>
          </a:xfrm>
        </p:grpSpPr>
        <p:grpSp>
          <p:nvGrpSpPr>
            <p:cNvPr id="14" name="组合 13"/>
            <p:cNvGrpSpPr/>
            <p:nvPr/>
          </p:nvGrpSpPr>
          <p:grpSpPr>
            <a:xfrm>
              <a:off x="2408238" y="2568507"/>
              <a:ext cx="6024563" cy="1720986"/>
              <a:chOff x="1184275" y="2717410"/>
              <a:chExt cx="6024563" cy="1720986"/>
            </a:xfrm>
          </p:grpSpPr>
          <p:grpSp>
            <p:nvGrpSpPr>
              <p:cNvPr id="10" name="Group 4"/>
              <p:cNvGrpSpPr>
                <a:grpSpLocks noChangeAspect="1"/>
              </p:cNvGrpSpPr>
              <p:nvPr/>
            </p:nvGrpSpPr>
            <p:grpSpPr bwMode="auto">
              <a:xfrm>
                <a:off x="1184275" y="2717410"/>
                <a:ext cx="1847850" cy="1720986"/>
                <a:chOff x="1164" y="687"/>
                <a:chExt cx="3219" cy="2998"/>
              </a:xfrm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1" name="Freeform 6"/>
                <p:cNvSpPr>
                  <a:spLocks/>
                </p:cNvSpPr>
                <p:nvPr/>
              </p:nvSpPr>
              <p:spPr bwMode="auto">
                <a:xfrm>
                  <a:off x="1164" y="687"/>
                  <a:ext cx="3219" cy="2998"/>
                </a:xfrm>
                <a:custGeom>
                  <a:avLst/>
                  <a:gdLst>
                    <a:gd name="T0" fmla="*/ 96 w 1360"/>
                    <a:gd name="T1" fmla="*/ 404 h 1266"/>
                    <a:gd name="T2" fmla="*/ 96 w 1360"/>
                    <a:gd name="T3" fmla="*/ 527 h 1266"/>
                    <a:gd name="T4" fmla="*/ 105 w 1360"/>
                    <a:gd name="T5" fmla="*/ 537 h 1266"/>
                    <a:gd name="T6" fmla="*/ 123 w 1360"/>
                    <a:gd name="T7" fmla="*/ 616 h 1266"/>
                    <a:gd name="T8" fmla="*/ 119 w 1360"/>
                    <a:gd name="T9" fmla="*/ 629 h 1266"/>
                    <a:gd name="T10" fmla="*/ 147 w 1360"/>
                    <a:gd name="T11" fmla="*/ 940 h 1266"/>
                    <a:gd name="T12" fmla="*/ 169 w 1360"/>
                    <a:gd name="T13" fmla="*/ 1194 h 1266"/>
                    <a:gd name="T14" fmla="*/ 175 w 1360"/>
                    <a:gd name="T15" fmla="*/ 1266 h 1266"/>
                    <a:gd name="T16" fmla="*/ 0 w 1360"/>
                    <a:gd name="T17" fmla="*/ 1266 h 1266"/>
                    <a:gd name="T18" fmla="*/ 6 w 1360"/>
                    <a:gd name="T19" fmla="*/ 1197 h 1266"/>
                    <a:gd name="T20" fmla="*/ 38 w 1360"/>
                    <a:gd name="T21" fmla="*/ 811 h 1266"/>
                    <a:gd name="T22" fmla="*/ 54 w 1360"/>
                    <a:gd name="T23" fmla="*/ 629 h 1266"/>
                    <a:gd name="T24" fmla="*/ 50 w 1360"/>
                    <a:gd name="T25" fmla="*/ 613 h 1266"/>
                    <a:gd name="T26" fmla="*/ 71 w 1360"/>
                    <a:gd name="T27" fmla="*/ 537 h 1266"/>
                    <a:gd name="T28" fmla="*/ 79 w 1360"/>
                    <a:gd name="T29" fmla="*/ 525 h 1266"/>
                    <a:gd name="T30" fmla="*/ 79 w 1360"/>
                    <a:gd name="T31" fmla="*/ 407 h 1266"/>
                    <a:gd name="T32" fmla="*/ 70 w 1360"/>
                    <a:gd name="T33" fmla="*/ 392 h 1266"/>
                    <a:gd name="T34" fmla="*/ 31 w 1360"/>
                    <a:gd name="T35" fmla="*/ 374 h 1266"/>
                    <a:gd name="T36" fmla="*/ 44 w 1360"/>
                    <a:gd name="T37" fmla="*/ 366 h 1266"/>
                    <a:gd name="T38" fmla="*/ 624 w 1360"/>
                    <a:gd name="T39" fmla="*/ 44 h 1266"/>
                    <a:gd name="T40" fmla="*/ 692 w 1360"/>
                    <a:gd name="T41" fmla="*/ 5 h 1266"/>
                    <a:gd name="T42" fmla="*/ 718 w 1360"/>
                    <a:gd name="T43" fmla="*/ 5 h 1266"/>
                    <a:gd name="T44" fmla="*/ 1255 w 1360"/>
                    <a:gd name="T45" fmla="*/ 275 h 1266"/>
                    <a:gd name="T46" fmla="*/ 1360 w 1360"/>
                    <a:gd name="T47" fmla="*/ 328 h 1266"/>
                    <a:gd name="T48" fmla="*/ 1302 w 1360"/>
                    <a:gd name="T49" fmla="*/ 360 h 1266"/>
                    <a:gd name="T50" fmla="*/ 723 w 1360"/>
                    <a:gd name="T51" fmla="*/ 666 h 1266"/>
                    <a:gd name="T52" fmla="*/ 688 w 1360"/>
                    <a:gd name="T53" fmla="*/ 668 h 1266"/>
                    <a:gd name="T54" fmla="*/ 112 w 1360"/>
                    <a:gd name="T55" fmla="*/ 411 h 1266"/>
                    <a:gd name="T56" fmla="*/ 96 w 1360"/>
                    <a:gd name="T57" fmla="*/ 404 h 12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360" h="1266">
                      <a:moveTo>
                        <a:pt x="96" y="404"/>
                      </a:moveTo>
                      <a:cubicBezTo>
                        <a:pt x="96" y="447"/>
                        <a:pt x="96" y="487"/>
                        <a:pt x="96" y="527"/>
                      </a:cubicBezTo>
                      <a:cubicBezTo>
                        <a:pt x="96" y="531"/>
                        <a:pt x="101" y="535"/>
                        <a:pt x="105" y="537"/>
                      </a:cubicBezTo>
                      <a:cubicBezTo>
                        <a:pt x="136" y="555"/>
                        <a:pt x="144" y="585"/>
                        <a:pt x="123" y="616"/>
                      </a:cubicBezTo>
                      <a:cubicBezTo>
                        <a:pt x="121" y="620"/>
                        <a:pt x="119" y="625"/>
                        <a:pt x="119" y="629"/>
                      </a:cubicBezTo>
                      <a:cubicBezTo>
                        <a:pt x="128" y="733"/>
                        <a:pt x="138" y="836"/>
                        <a:pt x="147" y="940"/>
                      </a:cubicBezTo>
                      <a:cubicBezTo>
                        <a:pt x="154" y="1024"/>
                        <a:pt x="162" y="1109"/>
                        <a:pt x="169" y="1194"/>
                      </a:cubicBezTo>
                      <a:cubicBezTo>
                        <a:pt x="171" y="1217"/>
                        <a:pt x="173" y="1239"/>
                        <a:pt x="175" y="1266"/>
                      </a:cubicBezTo>
                      <a:cubicBezTo>
                        <a:pt x="117" y="1266"/>
                        <a:pt x="60" y="1266"/>
                        <a:pt x="0" y="1266"/>
                      </a:cubicBezTo>
                      <a:cubicBezTo>
                        <a:pt x="2" y="1244"/>
                        <a:pt x="4" y="1220"/>
                        <a:pt x="6" y="1197"/>
                      </a:cubicBezTo>
                      <a:cubicBezTo>
                        <a:pt x="16" y="1068"/>
                        <a:pt x="27" y="940"/>
                        <a:pt x="38" y="811"/>
                      </a:cubicBezTo>
                      <a:cubicBezTo>
                        <a:pt x="43" y="750"/>
                        <a:pt x="49" y="690"/>
                        <a:pt x="54" y="629"/>
                      </a:cubicBezTo>
                      <a:cubicBezTo>
                        <a:pt x="54" y="624"/>
                        <a:pt x="52" y="617"/>
                        <a:pt x="50" y="613"/>
                      </a:cubicBezTo>
                      <a:cubicBezTo>
                        <a:pt x="32" y="583"/>
                        <a:pt x="40" y="553"/>
                        <a:pt x="71" y="537"/>
                      </a:cubicBezTo>
                      <a:cubicBezTo>
                        <a:pt x="75" y="535"/>
                        <a:pt x="79" y="529"/>
                        <a:pt x="79" y="525"/>
                      </a:cubicBezTo>
                      <a:cubicBezTo>
                        <a:pt x="79" y="486"/>
                        <a:pt x="80" y="446"/>
                        <a:pt x="79" y="407"/>
                      </a:cubicBezTo>
                      <a:cubicBezTo>
                        <a:pt x="79" y="402"/>
                        <a:pt x="74" y="395"/>
                        <a:pt x="70" y="392"/>
                      </a:cubicBezTo>
                      <a:cubicBezTo>
                        <a:pt x="58" y="386"/>
                        <a:pt x="45" y="381"/>
                        <a:pt x="31" y="374"/>
                      </a:cubicBezTo>
                      <a:cubicBezTo>
                        <a:pt x="36" y="371"/>
                        <a:pt x="40" y="368"/>
                        <a:pt x="44" y="366"/>
                      </a:cubicBezTo>
                      <a:cubicBezTo>
                        <a:pt x="237" y="259"/>
                        <a:pt x="431" y="151"/>
                        <a:pt x="624" y="44"/>
                      </a:cubicBezTo>
                      <a:cubicBezTo>
                        <a:pt x="647" y="31"/>
                        <a:pt x="670" y="19"/>
                        <a:pt x="692" y="5"/>
                      </a:cubicBezTo>
                      <a:cubicBezTo>
                        <a:pt x="702" y="0"/>
                        <a:pt x="709" y="1"/>
                        <a:pt x="718" y="5"/>
                      </a:cubicBezTo>
                      <a:cubicBezTo>
                        <a:pt x="897" y="96"/>
                        <a:pt x="1076" y="185"/>
                        <a:pt x="1255" y="275"/>
                      </a:cubicBezTo>
                      <a:cubicBezTo>
                        <a:pt x="1289" y="293"/>
                        <a:pt x="1324" y="310"/>
                        <a:pt x="1360" y="328"/>
                      </a:cubicBezTo>
                      <a:cubicBezTo>
                        <a:pt x="1339" y="340"/>
                        <a:pt x="1320" y="350"/>
                        <a:pt x="1302" y="360"/>
                      </a:cubicBezTo>
                      <a:cubicBezTo>
                        <a:pt x="1109" y="462"/>
                        <a:pt x="916" y="564"/>
                        <a:pt x="723" y="666"/>
                      </a:cubicBezTo>
                      <a:cubicBezTo>
                        <a:pt x="711" y="672"/>
                        <a:pt x="701" y="674"/>
                        <a:pt x="688" y="668"/>
                      </a:cubicBezTo>
                      <a:cubicBezTo>
                        <a:pt x="496" y="582"/>
                        <a:pt x="304" y="496"/>
                        <a:pt x="112" y="411"/>
                      </a:cubicBezTo>
                      <a:cubicBezTo>
                        <a:pt x="108" y="409"/>
                        <a:pt x="103" y="407"/>
                        <a:pt x="96" y="40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  <p:sp>
              <p:nvSpPr>
                <p:cNvPr id="12" name="Freeform 7"/>
                <p:cNvSpPr>
                  <a:spLocks/>
                </p:cNvSpPr>
                <p:nvPr/>
              </p:nvSpPr>
              <p:spPr bwMode="auto">
                <a:xfrm>
                  <a:off x="1829" y="1959"/>
                  <a:ext cx="2000" cy="947"/>
                </a:xfrm>
                <a:custGeom>
                  <a:avLst/>
                  <a:gdLst>
                    <a:gd name="T0" fmla="*/ 0 w 845"/>
                    <a:gd name="T1" fmla="*/ 147 h 400"/>
                    <a:gd name="T2" fmla="*/ 78 w 845"/>
                    <a:gd name="T3" fmla="*/ 32 h 400"/>
                    <a:gd name="T4" fmla="*/ 96 w 845"/>
                    <a:gd name="T5" fmla="*/ 28 h 400"/>
                    <a:gd name="T6" fmla="*/ 262 w 845"/>
                    <a:gd name="T7" fmla="*/ 101 h 400"/>
                    <a:gd name="T8" fmla="*/ 417 w 845"/>
                    <a:gd name="T9" fmla="*/ 170 h 400"/>
                    <a:gd name="T10" fmla="*/ 434 w 845"/>
                    <a:gd name="T11" fmla="*/ 167 h 400"/>
                    <a:gd name="T12" fmla="*/ 724 w 845"/>
                    <a:gd name="T13" fmla="*/ 13 h 400"/>
                    <a:gd name="T14" fmla="*/ 749 w 845"/>
                    <a:gd name="T15" fmla="*/ 0 h 400"/>
                    <a:gd name="T16" fmla="*/ 845 w 845"/>
                    <a:gd name="T17" fmla="*/ 143 h 400"/>
                    <a:gd name="T18" fmla="*/ 743 w 845"/>
                    <a:gd name="T19" fmla="*/ 207 h 400"/>
                    <a:gd name="T20" fmla="*/ 448 w 845"/>
                    <a:gd name="T21" fmla="*/ 393 h 400"/>
                    <a:gd name="T22" fmla="*/ 421 w 845"/>
                    <a:gd name="T23" fmla="*/ 394 h 400"/>
                    <a:gd name="T24" fmla="*/ 8 w 845"/>
                    <a:gd name="T25" fmla="*/ 153 h 400"/>
                    <a:gd name="T26" fmla="*/ 0 w 845"/>
                    <a:gd name="T27" fmla="*/ 147 h 4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45" h="400">
                      <a:moveTo>
                        <a:pt x="0" y="147"/>
                      </a:moveTo>
                      <a:cubicBezTo>
                        <a:pt x="27" y="108"/>
                        <a:pt x="53" y="70"/>
                        <a:pt x="78" y="32"/>
                      </a:cubicBezTo>
                      <a:cubicBezTo>
                        <a:pt x="84" y="24"/>
                        <a:pt x="89" y="25"/>
                        <a:pt x="96" y="28"/>
                      </a:cubicBezTo>
                      <a:cubicBezTo>
                        <a:pt x="151" y="53"/>
                        <a:pt x="206" y="77"/>
                        <a:pt x="262" y="101"/>
                      </a:cubicBezTo>
                      <a:cubicBezTo>
                        <a:pt x="313" y="124"/>
                        <a:pt x="365" y="147"/>
                        <a:pt x="417" y="170"/>
                      </a:cubicBezTo>
                      <a:cubicBezTo>
                        <a:pt x="421" y="172"/>
                        <a:pt x="429" y="170"/>
                        <a:pt x="434" y="167"/>
                      </a:cubicBezTo>
                      <a:cubicBezTo>
                        <a:pt x="531" y="116"/>
                        <a:pt x="627" y="65"/>
                        <a:pt x="724" y="13"/>
                      </a:cubicBezTo>
                      <a:cubicBezTo>
                        <a:pt x="732" y="9"/>
                        <a:pt x="740" y="5"/>
                        <a:pt x="749" y="0"/>
                      </a:cubicBezTo>
                      <a:cubicBezTo>
                        <a:pt x="781" y="48"/>
                        <a:pt x="813" y="95"/>
                        <a:pt x="845" y="143"/>
                      </a:cubicBezTo>
                      <a:cubicBezTo>
                        <a:pt x="811" y="165"/>
                        <a:pt x="777" y="186"/>
                        <a:pt x="743" y="207"/>
                      </a:cubicBezTo>
                      <a:cubicBezTo>
                        <a:pt x="645" y="269"/>
                        <a:pt x="546" y="331"/>
                        <a:pt x="448" y="393"/>
                      </a:cubicBezTo>
                      <a:cubicBezTo>
                        <a:pt x="438" y="399"/>
                        <a:pt x="431" y="400"/>
                        <a:pt x="421" y="394"/>
                      </a:cubicBezTo>
                      <a:cubicBezTo>
                        <a:pt x="284" y="313"/>
                        <a:pt x="146" y="233"/>
                        <a:pt x="8" y="153"/>
                      </a:cubicBezTo>
                      <a:cubicBezTo>
                        <a:pt x="6" y="151"/>
                        <a:pt x="3" y="149"/>
                        <a:pt x="0" y="1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HK" altLang="en-US"/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3187700" y="2847430"/>
                <a:ext cx="402113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200" b="1" spc="3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总结展望</a:t>
                </a:r>
                <a:endParaRPr lang="zh-HK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矩形 14"/>
            <p:cNvSpPr/>
            <p:nvPr/>
          </p:nvSpPr>
          <p:spPr>
            <a:xfrm>
              <a:off x="4475163" y="3816912"/>
              <a:ext cx="38560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It was the best of times, it was the worst of times; it was the age of wisdom, it was the age of foolishness.</a:t>
              </a:r>
              <a:r>
                <a:rPr lang="zh-HK" altLang="zh-HK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 </a:t>
              </a:r>
              <a:endParaRPr lang="zh-HK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580638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8" name="矩形 27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838250" y="1725733"/>
            <a:ext cx="15690" cy="3181547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5770943" y="2323071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全文总结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770943" y="3677197"/>
            <a:ext cx="2287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301907" y="386663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392196" y="232307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1713201" y="276781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0663224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8" name="矩形 27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7108185" y="403265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全文总结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924535" y="1531369"/>
            <a:ext cx="5040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通过原理分析，系统设计，大量试验等进行研究分析后，传感器有如下优缺点：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924535" y="2572375"/>
            <a:ext cx="663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924535" y="2848315"/>
            <a:ext cx="52656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能够分别路面积水、积冰和干燥等稳定路面状态。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能够定量测量积水、积冰厚度。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能够对相变较快的结冰和融冰的动态过程进行识别。</a:t>
            </a:r>
            <a:endParaRPr lang="zh-CN" altLang="en-US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924535" y="4090205"/>
            <a:ext cx="676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</a:t>
            </a:r>
            <a:endParaRPr lang="zh-HK" altLang="en-US" b="1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931200" y="4459537"/>
            <a:ext cx="38073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原理上并能不能识别冰水混合物。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测量量程较小（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0~4mm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受稀泥干扰影响较大。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850943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8" name="矩形 27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solidFill>
            <a:srgbClr val="7C233E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7108185" y="403265"/>
            <a:ext cx="1082189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985484" y="1637848"/>
            <a:ext cx="50020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从传感器自身出发，发掘更多的参数（如品质因数</a:t>
            </a:r>
            <a:r>
              <a:rPr lang="en-US" altLang="zh-CN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），拓宽传感器量程和高干扰能力。</a:t>
            </a:r>
            <a:endParaRPr lang="en-US" altLang="zh-CN" sz="1600" dirty="0" smtClean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985485" y="2631068"/>
            <a:ext cx="500205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添加新的测量手段，为传感器提供跟多的参数</a:t>
            </a:r>
            <a:r>
              <a:rPr lang="zh-CN" altLang="en-US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86840" y="3716621"/>
            <a:ext cx="50006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与气象站中的各种数据进行融合，对路面状态准确判别与</a:t>
            </a:r>
            <a:r>
              <a:rPr lang="zh-CN" altLang="en-US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预报。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985485" y="4802174"/>
            <a:ext cx="500205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盐浓度测量，预测冰点温度，防除冰提供</a:t>
            </a:r>
            <a:r>
              <a:rPr lang="zh-CN" altLang="en-US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080208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324100" y="3744658"/>
            <a:ext cx="4495800" cy="938213"/>
          </a:xfrm>
          <a:prstGeom prst="rect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HK" altLang="en-US" sz="6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09900" y="4773357"/>
            <a:ext cx="1244600" cy="4318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NAME</a:t>
            </a:r>
            <a:endParaRPr lang="zh-HK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3648075" y="1637910"/>
            <a:ext cx="1847850" cy="1720986"/>
            <a:chOff x="1164" y="687"/>
            <a:chExt cx="3219" cy="2998"/>
          </a:xfrm>
          <a:solidFill>
            <a:srgbClr val="7C233E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346054" y="4743035"/>
            <a:ext cx="16637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舒俊</a:t>
            </a:r>
            <a:endParaRPr lang="zh-HK" altLang="en-US" sz="26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4" name="矩形 13"/>
          <p:cNvSpPr/>
          <p:nvPr/>
        </p:nvSpPr>
        <p:spPr>
          <a:xfrm>
            <a:off x="50800" y="97061"/>
            <a:ext cx="1183407" cy="356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25227" y="93911"/>
            <a:ext cx="128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4838250" y="1725733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5756383" y="2216967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5756107" y="2869799"/>
            <a:ext cx="230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国内外现状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770943" y="3534131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770943" y="4198463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1301907" y="3866631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CONTANTS</a:t>
            </a:r>
            <a:endParaRPr lang="zh-HK" altLang="en-US" sz="2800" b="1" spc="300" dirty="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1392196" y="2323071"/>
            <a:ext cx="2455400" cy="1412698"/>
          </a:xfrm>
          <a:prstGeom prst="ellipse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/>
        </p:nvSpPr>
        <p:spPr>
          <a:xfrm>
            <a:off x="1713201" y="2767810"/>
            <a:ext cx="1867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2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3005768"/>
      </p:ext>
    </p:extLst>
  </p:cSld>
  <p:clrMapOvr>
    <a:masterClrMapping/>
  </p:clrMapOvr>
  <p:transition advTm="737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5258" y="107749"/>
            <a:ext cx="12803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9944" y="435260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3821487" y="2721102"/>
            <a:ext cx="2014538" cy="2014538"/>
          </a:xfrm>
          <a:prstGeom prst="ellipse">
            <a:avLst/>
          </a:prstGeom>
          <a:solidFill>
            <a:srgbClr val="7C233E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32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6698717" y="1799476"/>
            <a:ext cx="2115069" cy="1212573"/>
          </a:xfrm>
          <a:prstGeom prst="ellipse">
            <a:avLst/>
          </a:prstGeom>
          <a:solidFill>
            <a:srgbClr val="7C233E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6637415" y="4558746"/>
            <a:ext cx="2120696" cy="1116369"/>
          </a:xfrm>
          <a:prstGeom prst="ellipse">
            <a:avLst/>
          </a:prstGeom>
          <a:solidFill>
            <a:srgbClr val="7C233E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1455539" y="4351253"/>
            <a:ext cx="2040150" cy="1126924"/>
          </a:xfrm>
          <a:prstGeom prst="ellipse">
            <a:avLst/>
          </a:prstGeom>
          <a:solidFill>
            <a:srgbClr val="7C233E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52976" y="1673976"/>
            <a:ext cx="2355159" cy="1221291"/>
          </a:xfrm>
          <a:prstGeom prst="ellipse">
            <a:avLst/>
          </a:prstGeom>
          <a:solidFill>
            <a:srgbClr val="7C233E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2619896" y="2438400"/>
            <a:ext cx="1359607" cy="792480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37" idx="6"/>
            <a:endCxn id="28" idx="3"/>
          </p:cNvCxnSpPr>
          <p:nvPr/>
        </p:nvCxnSpPr>
        <p:spPr>
          <a:xfrm flipV="1">
            <a:off x="3495689" y="4440618"/>
            <a:ext cx="620820" cy="474097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36" idx="2"/>
          </p:cNvCxnSpPr>
          <p:nvPr/>
        </p:nvCxnSpPr>
        <p:spPr>
          <a:xfrm flipH="1" flipV="1">
            <a:off x="5403317" y="4351253"/>
            <a:ext cx="1234098" cy="765678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stCxn id="35" idx="2"/>
          </p:cNvCxnSpPr>
          <p:nvPr/>
        </p:nvCxnSpPr>
        <p:spPr>
          <a:xfrm flipH="1">
            <a:off x="5623560" y="2405763"/>
            <a:ext cx="1075157" cy="733677"/>
          </a:xfrm>
          <a:prstGeom prst="line">
            <a:avLst/>
          </a:prstGeom>
          <a:ln w="28575">
            <a:solidFill>
              <a:srgbClr val="7C23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709946" y="1961455"/>
            <a:ext cx="18972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路面结冰导致交通事故增加</a:t>
            </a:r>
            <a:endParaRPr lang="zh-HK" altLang="zh-HK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55681" y="2082598"/>
            <a:ext cx="16939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现有路面状态预报缺陷</a:t>
            </a:r>
            <a:endParaRPr lang="zh-HK" altLang="zh-HK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730159" y="4914715"/>
            <a:ext cx="20521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国家相应政策要求</a:t>
            </a:r>
            <a:endParaRPr lang="zh-HK" altLang="zh-HK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84645" y="4719938"/>
            <a:ext cx="17990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现有传感器缺陷</a:t>
            </a:r>
            <a:endParaRPr lang="zh-HK" altLang="zh-HK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3963585"/>
      </p:ext>
    </p:extLst>
  </p:cSld>
  <p:clrMapOvr>
    <a:masterClrMapping/>
  </p:clrMapOvr>
  <p:transition advTm="38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5258" y="107749"/>
            <a:ext cx="12803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9944" y="435260"/>
            <a:ext cx="1319070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国内外</a:t>
            </a:r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3561940"/>
              </p:ext>
            </p:extLst>
          </p:nvPr>
        </p:nvGraphicFramePr>
        <p:xfrm>
          <a:off x="369944" y="1257299"/>
          <a:ext cx="8496300" cy="4689235"/>
        </p:xfrm>
        <a:graphic>
          <a:graphicData uri="http://schemas.openxmlformats.org/drawingml/2006/table">
            <a:tbl>
              <a:tblPr firstRow="1" firstCol="1" bandRow="1">
                <a:effectLst>
                  <a:outerShdw blurRad="50800" dist="50800" dir="5400000" algn="ctr" rotWithShape="0">
                    <a:schemeClr val="bg1"/>
                  </a:outerShdw>
                </a:effectLst>
              </a:tblPr>
              <a:tblGrid>
                <a:gridCol w="1268356"/>
                <a:gridCol w="1274818"/>
                <a:gridCol w="2620907"/>
                <a:gridCol w="1514475"/>
                <a:gridCol w="1817744"/>
              </a:tblGrid>
              <a:tr h="255549">
                <a:tc gridSpan="2"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ln>
                            <a:noFill/>
                          </a:ln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测量方法</a:t>
                      </a:r>
                      <a:endParaRPr lang="zh-CN" sz="1200" kern="100" dirty="0">
                        <a:ln>
                          <a:noFill/>
                        </a:ln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5786" marR="55786" marT="0" marB="0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ln>
                            <a:noFill/>
                          </a:ln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测量原理</a:t>
                      </a:r>
                      <a:endParaRPr lang="zh-CN" sz="1200" kern="100" dirty="0">
                        <a:ln>
                          <a:noFill/>
                        </a:ln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5786" marR="55786" marT="0" marB="0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优点</a:t>
                      </a:r>
                    </a:p>
                  </a:txBody>
                  <a:tcPr marL="55786" marR="55786" marT="0" marB="0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b="1" kern="100" dirty="0">
                          <a:ln>
                            <a:noFill/>
                          </a:ln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缺点</a:t>
                      </a:r>
                      <a:endParaRPr lang="zh-CN" sz="1200" kern="100" dirty="0">
                        <a:ln>
                          <a:noFill/>
                        </a:ln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55786" marR="55786" marT="0" marB="0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row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反射光强测量法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多波段反射光强测量法</a:t>
                      </a:r>
                      <a:endParaRPr lang="zh-CN" sz="1200" kern="10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通过测量路面对</a:t>
                      </a:r>
                      <a:r>
                        <a:rPr lang="en-US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3</a:t>
                      </a: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种波段光的吸收（反射）情况来判断路面状态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区分三种路面状态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不能定量测量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8551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 smtClean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变角度反射光强测量法</a:t>
                      </a:r>
                      <a:endParaRPr lang="zh-CN" sz="1200" kern="10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通过改变传感器与路面法线的夹角，检测不同角度下的反射光强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在基准已知的情况下区分三种路面状态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不能定量测量，安装要求较高，判断路面状态时需要基准值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row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偏振光测量法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偏振光测量法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通过测量经路面反射后两个方向的偏振光来进行判断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区分两种路面状态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不能很好区分积水结冰路面，安装要求高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偏振、散射互补测量法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通过测量偏振和散射两部分的光来进行互补判断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区分三种路面状态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安装角度要求高，容易受环境光影响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79360">
                <a:tc row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电容测量法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固定电容测量法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测量上下相邻两电极间的容值，差值大的地方就是冰（水）和空气分界处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区分两种路面状态，能够定量测量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不能区分冰和水，定量测量精度不高，不易安装在路面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相对电容测量法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测量高频和低频下的相对电容来进行路面状态判断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区分三种路面状态，定量测量积冰厚度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不能定量测量积水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14136"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光纤测量法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利用路面状态不同时，光路改变，进入接收光纤束光量不同来进行判断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能够区分两种路面状态，能够定量测量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不能区分冰和水，受环境光影响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79360">
                <a:tc gridSpan="2"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谐振式频率测量法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敏感元件的谐振频率会随积冰或积水发生变化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能够区分三</a:t>
                      </a:r>
                      <a:r>
                        <a:rPr lang="zh-CN" sz="1200" kern="100" dirty="0" smtClean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种状态</a:t>
                      </a: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，能够定量测量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ln>
                            <a:noFill/>
                          </a:ln>
                          <a:solidFill>
                            <a:srgbClr val="ED7D3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受温度影响严重，齐平路面安装容易被碾压</a:t>
                      </a:r>
                    </a:p>
                  </a:txBody>
                  <a:tcPr marL="55786" marR="55786" marT="0" marB="0" anchor="ctr">
                    <a:lnL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C233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025609"/>
      </p:ext>
    </p:extLst>
  </p:cSld>
  <p:clrMapOvr>
    <a:masterClrMapping/>
  </p:clrMapOvr>
  <p:transition advTm="240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5258" y="107749"/>
            <a:ext cx="12803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9944" y="435260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1852668" y="1939895"/>
            <a:ext cx="564541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zh-CN" altLang="en-US" sz="20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路面</a:t>
            </a: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状态检测（定性、定量检测</a:t>
            </a:r>
            <a:r>
              <a:rPr lang="zh-CN" altLang="en-US" sz="20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），为路面状态检测提供新的方案。</a:t>
            </a:r>
            <a:endParaRPr lang="zh-HK" altLang="zh-HK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1852668" y="3037387"/>
            <a:ext cx="564541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实现路面状态实时监控，及时发布路面结冰预警信息，减少交通事故发生概率，为路政部门防除冰工作提供可靠</a:t>
            </a:r>
            <a:r>
              <a:rPr lang="zh-CN" altLang="en-US" sz="20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数据。</a:t>
            </a:r>
            <a:endParaRPr lang="zh-HK" altLang="zh-HK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1852668" y="4596544"/>
            <a:ext cx="564541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为国内相关应用领域提供简单、经济的解决方案。</a:t>
            </a:r>
            <a:endParaRPr lang="zh-HK" altLang="zh-HK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8816066"/>
      </p:ext>
    </p:extLst>
  </p:cSld>
  <p:clrMapOvr>
    <a:masterClrMapping/>
  </p:clrMapOvr>
  <p:transition advTm="1000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7C233E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1304751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24496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原理研究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410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043710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无线传输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403317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试验分析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762923" y="93911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总结展望</a:t>
            </a:r>
            <a:endParaRPr lang="zh-HK" altLang="en-US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607196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979503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5308762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6698717" y="93911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5258" y="107749"/>
            <a:ext cx="128039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9944" y="435260"/>
            <a:ext cx="1089955" cy="307777"/>
          </a:xfrm>
          <a:prstGeom prst="rect">
            <a:avLst/>
          </a:prstGeom>
          <a:solidFill>
            <a:schemeClr val="bg1"/>
          </a:solidFill>
          <a:ln w="28575">
            <a:solidFill>
              <a:srgbClr val="7C233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spc="3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  <a:endParaRPr lang="zh-HK" altLang="en-US" sz="1400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燕尾形箭头 34"/>
          <p:cNvSpPr/>
          <p:nvPr/>
        </p:nvSpPr>
        <p:spPr>
          <a:xfrm>
            <a:off x="223322" y="3161231"/>
            <a:ext cx="8705849" cy="331385"/>
          </a:xfrm>
          <a:prstGeom prst="notchedRightArrow">
            <a:avLst/>
          </a:prstGeom>
          <a:solidFill>
            <a:srgbClr val="7C23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3" tIns="34287" rIns="68573" bIns="34287" anchor="ctr"/>
          <a:lstStyle/>
          <a:p>
            <a:pPr algn="ctr" defTabSz="685732">
              <a:defRPr/>
            </a:pPr>
            <a:endParaRPr lang="zh-CN" altLang="en-US" sz="1875"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956901" y="2888604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6"/>
          <p:cNvSpPr txBox="1"/>
          <p:nvPr/>
        </p:nvSpPr>
        <p:spPr>
          <a:xfrm>
            <a:off x="1184612" y="2917014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1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2875118" y="2878086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6"/>
          <p:cNvSpPr txBox="1"/>
          <p:nvPr/>
        </p:nvSpPr>
        <p:spPr>
          <a:xfrm>
            <a:off x="3102829" y="2906496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 smtClean="0">
                <a:solidFill>
                  <a:srgbClr val="7C233E"/>
                </a:solidFill>
              </a:rPr>
              <a:t>2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4897667" y="2878086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6"/>
          <p:cNvSpPr txBox="1"/>
          <p:nvPr/>
        </p:nvSpPr>
        <p:spPr>
          <a:xfrm>
            <a:off x="5126441" y="2934906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3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6977731" y="2879517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36"/>
          <p:cNvSpPr txBox="1"/>
          <p:nvPr/>
        </p:nvSpPr>
        <p:spPr>
          <a:xfrm>
            <a:off x="7205442" y="2907927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4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0372435" y="2431404"/>
            <a:ext cx="952674" cy="914400"/>
          </a:xfrm>
          <a:prstGeom prst="ellipse">
            <a:avLst/>
          </a:prstGeom>
          <a:solidFill>
            <a:schemeClr val="bg1"/>
          </a:solidFill>
          <a:ln w="57150">
            <a:solidFill>
              <a:srgbClr val="7C23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36"/>
          <p:cNvSpPr txBox="1"/>
          <p:nvPr/>
        </p:nvSpPr>
        <p:spPr>
          <a:xfrm>
            <a:off x="10600146" y="2459814"/>
            <a:ext cx="4972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4800" b="1" dirty="0">
                <a:solidFill>
                  <a:srgbClr val="7C233E"/>
                </a:solidFill>
              </a:rPr>
              <a:t>5</a:t>
            </a:r>
            <a:endParaRPr lang="zh-CN" altLang="en-US" sz="4800" b="1" dirty="0">
              <a:solidFill>
                <a:srgbClr val="7C233E"/>
              </a:solidFill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9596059" y="456942"/>
            <a:ext cx="18393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稳定的路面状态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识别算法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，能够准确识别路面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2431787" y="1173073"/>
            <a:ext cx="18393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系统设计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，主要介绍传感器设计，包括机械结构、电路、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软件算法等。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40231" y="3904600"/>
            <a:ext cx="183933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r>
              <a:rPr lang="zh-CN" altLang="en-US" sz="1600" b="1" dirty="0" smtClean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，建立模型进行仿真，为之后的结构优化及方案选择提供完善的理论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4454336" y="3904600"/>
            <a:ext cx="18393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满足不同的使用情况，简化安装，设计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无线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谐振式路面状态传感器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6534400" y="1160471"/>
            <a:ext cx="183933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路面环境进行各种路面状态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1600" b="1" dirty="0">
                <a:solidFill>
                  <a:srgbClr val="7C2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，通过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试验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sz="16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来改进</a:t>
            </a:r>
            <a:r>
              <a:rPr lang="zh-CN" altLang="en-US" sz="1600" dirty="0" smtClean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算法。</a:t>
            </a:r>
            <a:endParaRPr lang="zh-HK" altLang="zh-HK" sz="16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2429305"/>
      </p:ext>
    </p:extLst>
  </p:cSld>
  <p:clrMapOvr>
    <a:masterClrMapping/>
  </p:clrMapOvr>
  <p:transition advTm="1036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4800</TotalTime>
  <Words>2720</Words>
  <Application>Microsoft Office PowerPoint</Application>
  <PresentationFormat>全屏显示(4:3)</PresentationFormat>
  <Paragraphs>492</Paragraphs>
  <Slides>47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7" baseType="lpstr">
      <vt:lpstr>新細明體</vt:lpstr>
      <vt:lpstr>宋体</vt:lpstr>
      <vt:lpstr>微软雅黑</vt:lpstr>
      <vt:lpstr>Arial</vt:lpstr>
      <vt:lpstr>Calibri</vt:lpstr>
      <vt:lpstr>Calibri Light</vt:lpstr>
      <vt:lpstr>Cambria Math</vt:lpstr>
      <vt:lpstr>Office 主题</vt:lpstr>
      <vt:lpstr>3_Office 主题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Junior</cp:lastModifiedBy>
  <cp:revision>269</cp:revision>
  <dcterms:created xsi:type="dcterms:W3CDTF">2015-02-19T23:46:49Z</dcterms:created>
  <dcterms:modified xsi:type="dcterms:W3CDTF">2017-05-16T12:12:02Z</dcterms:modified>
</cp:coreProperties>
</file>